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68" r:id="rId3"/>
    <p:sldId id="262" r:id="rId4"/>
    <p:sldId id="285" r:id="rId5"/>
    <p:sldId id="272" r:id="rId6"/>
    <p:sldId id="266" r:id="rId7"/>
    <p:sldId id="273" r:id="rId8"/>
    <p:sldId id="274" r:id="rId9"/>
    <p:sldId id="275" r:id="rId10"/>
    <p:sldId id="277" r:id="rId11"/>
    <p:sldId id="276" r:id="rId12"/>
    <p:sldId id="271" r:id="rId13"/>
    <p:sldId id="282" r:id="rId14"/>
    <p:sldId id="281" r:id="rId15"/>
    <p:sldId id="280" r:id="rId16"/>
    <p:sldId id="279" r:id="rId17"/>
    <p:sldId id="278" r:id="rId18"/>
    <p:sldId id="283" r:id="rId19"/>
    <p:sldId id="284" r:id="rId20"/>
    <p:sldId id="265" r:id="rId21"/>
    <p:sldId id="264" r:id="rId22"/>
    <p:sldId id="286" r:id="rId23"/>
    <p:sldId id="288" r:id="rId24"/>
    <p:sldId id="289" r:id="rId25"/>
    <p:sldId id="290" r:id="rId26"/>
    <p:sldId id="291" r:id="rId27"/>
    <p:sldId id="292" r:id="rId28"/>
    <p:sldId id="293" r:id="rId29"/>
    <p:sldId id="294" r:id="rId30"/>
    <p:sldId id="295" r:id="rId31"/>
    <p:sldId id="296" r:id="rId32"/>
    <p:sldId id="297" r:id="rId33"/>
    <p:sldId id="267"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1pPr>
    <a:lvl2pPr marL="0" marR="0" indent="2286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2pPr>
    <a:lvl3pPr marL="0" marR="0" indent="4572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3pPr>
    <a:lvl4pPr marL="0" marR="0" indent="6858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4pPr>
    <a:lvl5pPr marL="0" marR="0" indent="9144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5pPr>
    <a:lvl6pPr marL="0" marR="0" indent="11430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6pPr>
    <a:lvl7pPr marL="0" marR="0" indent="13716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7pPr>
    <a:lvl8pPr marL="0" marR="0" indent="16002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8pPr>
    <a:lvl9pPr marL="0" marR="0" indent="18288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2CBF1"/>
    <a:srgbClr val="36393D"/>
    <a:srgbClr val="34393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12700" cap="flat">
              <a:solidFill>
                <a:srgbClr val="606060"/>
              </a:solidFill>
              <a:prstDash val="solid"/>
              <a:miter lim="400000"/>
            </a:ln>
          </a:top>
          <a:bottom>
            <a:ln w="3175" cap="flat">
              <a:solidFill>
                <a:srgbClr val="606060"/>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5"/>
    <p:restoredTop sz="94636"/>
  </p:normalViewPr>
  <p:slideViewPr>
    <p:cSldViewPr snapToGrid="0" snapToObjects="1">
      <p:cViewPr varScale="1">
        <p:scale>
          <a:sx n="41" d="100"/>
          <a:sy n="41" d="100"/>
        </p:scale>
        <p:origin x="720"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3" name="Shape 43"/>
          <p:cNvSpPr>
            <a:spLocks noGrp="1" noRot="1" noChangeAspect="1"/>
          </p:cNvSpPr>
          <p:nvPr>
            <p:ph type="sldImg"/>
          </p:nvPr>
        </p:nvSpPr>
        <p:spPr>
          <a:xfrm>
            <a:off x="1143000" y="685800"/>
            <a:ext cx="4572000" cy="3429000"/>
          </a:xfrm>
          <a:prstGeom prst="rect">
            <a:avLst/>
          </a:prstGeom>
        </p:spPr>
        <p:txBody>
          <a:bodyPr/>
          <a:lstStyle/>
          <a:p>
            <a:endParaRPr/>
          </a:p>
        </p:txBody>
      </p:sp>
      <p:sp>
        <p:nvSpPr>
          <p:cNvPr id="44" name="Shape 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345554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206858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92913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124601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818612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707779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hoto_blank">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2930104" y="1940087"/>
            <a:ext cx="4459287" cy="4460875"/>
          </a:xfrm>
        </p:spPr>
        <p:txBody>
          <a:bodyPr/>
          <a:lstStyle/>
          <a:p>
            <a:endParaRPr lang="en-US"/>
          </a:p>
        </p:txBody>
      </p:sp>
      <p:sp>
        <p:nvSpPr>
          <p:cNvPr id="3" name="Picture Placeholder 2"/>
          <p:cNvSpPr>
            <a:spLocks noGrp="1"/>
          </p:cNvSpPr>
          <p:nvPr>
            <p:ph type="pic" sz="quarter" idx="11"/>
          </p:nvPr>
        </p:nvSpPr>
        <p:spPr>
          <a:xfrm>
            <a:off x="7691826" y="1940086"/>
            <a:ext cx="4459287" cy="4460875"/>
          </a:xfrm>
        </p:spPr>
        <p:txBody>
          <a:bodyPr/>
          <a:lstStyle/>
          <a:p>
            <a:endParaRPr lang="en-US"/>
          </a:p>
        </p:txBody>
      </p:sp>
      <p:sp>
        <p:nvSpPr>
          <p:cNvPr id="4" name="Picture Placeholder 2"/>
          <p:cNvSpPr>
            <a:spLocks noGrp="1"/>
          </p:cNvSpPr>
          <p:nvPr>
            <p:ph type="pic" sz="quarter" idx="12"/>
          </p:nvPr>
        </p:nvSpPr>
        <p:spPr>
          <a:xfrm>
            <a:off x="12453548" y="1940087"/>
            <a:ext cx="4459287" cy="4460875"/>
          </a:xfrm>
        </p:spPr>
        <p:txBody>
          <a:bodyPr/>
          <a:lstStyle/>
          <a:p>
            <a:endParaRPr lang="en-US"/>
          </a:p>
        </p:txBody>
      </p:sp>
      <p:sp>
        <p:nvSpPr>
          <p:cNvPr id="5" name="Picture Placeholder 2"/>
          <p:cNvSpPr>
            <a:spLocks noGrp="1"/>
          </p:cNvSpPr>
          <p:nvPr>
            <p:ph type="pic" sz="quarter" idx="13"/>
          </p:nvPr>
        </p:nvSpPr>
        <p:spPr>
          <a:xfrm>
            <a:off x="17215270" y="1940086"/>
            <a:ext cx="4459287" cy="4460875"/>
          </a:xfrm>
        </p:spPr>
        <p:txBody>
          <a:bodyPr/>
          <a:lstStyle/>
          <a:p>
            <a:endParaRPr lang="en-US"/>
          </a:p>
        </p:txBody>
      </p:sp>
      <p:sp>
        <p:nvSpPr>
          <p:cNvPr id="6" name="Picture Placeholder 2"/>
          <p:cNvSpPr>
            <a:spLocks noGrp="1"/>
          </p:cNvSpPr>
          <p:nvPr>
            <p:ph type="pic" sz="quarter" idx="14"/>
          </p:nvPr>
        </p:nvSpPr>
        <p:spPr>
          <a:xfrm>
            <a:off x="2930104" y="6701809"/>
            <a:ext cx="4459287" cy="4460875"/>
          </a:xfrm>
        </p:spPr>
        <p:txBody>
          <a:bodyPr/>
          <a:lstStyle/>
          <a:p>
            <a:endParaRPr lang="en-US"/>
          </a:p>
        </p:txBody>
      </p:sp>
      <p:sp>
        <p:nvSpPr>
          <p:cNvPr id="7" name="Picture Placeholder 2"/>
          <p:cNvSpPr>
            <a:spLocks noGrp="1"/>
          </p:cNvSpPr>
          <p:nvPr>
            <p:ph type="pic" sz="quarter" idx="15"/>
          </p:nvPr>
        </p:nvSpPr>
        <p:spPr>
          <a:xfrm>
            <a:off x="7691826" y="6701808"/>
            <a:ext cx="4459287" cy="4460875"/>
          </a:xfrm>
        </p:spPr>
        <p:txBody>
          <a:bodyPr/>
          <a:lstStyle/>
          <a:p>
            <a:endParaRPr lang="en-US"/>
          </a:p>
        </p:txBody>
      </p:sp>
      <p:sp>
        <p:nvSpPr>
          <p:cNvPr id="8" name="Picture Placeholder 2"/>
          <p:cNvSpPr>
            <a:spLocks noGrp="1"/>
          </p:cNvSpPr>
          <p:nvPr>
            <p:ph type="pic" sz="quarter" idx="16"/>
          </p:nvPr>
        </p:nvSpPr>
        <p:spPr>
          <a:xfrm>
            <a:off x="12453548" y="6701809"/>
            <a:ext cx="4459287" cy="4460875"/>
          </a:xfrm>
        </p:spPr>
        <p:txBody>
          <a:bodyPr/>
          <a:lstStyle/>
          <a:p>
            <a:endParaRPr lang="en-US"/>
          </a:p>
        </p:txBody>
      </p:sp>
      <p:sp>
        <p:nvSpPr>
          <p:cNvPr id="9" name="Picture Placeholder 2"/>
          <p:cNvSpPr>
            <a:spLocks noGrp="1"/>
          </p:cNvSpPr>
          <p:nvPr>
            <p:ph type="pic" sz="quarter" idx="17"/>
          </p:nvPr>
        </p:nvSpPr>
        <p:spPr>
          <a:xfrm>
            <a:off x="17215270" y="6701808"/>
            <a:ext cx="4459287" cy="4460875"/>
          </a:xfrm>
        </p:spPr>
        <p:txBody>
          <a:bodyPr/>
          <a:lstStyle/>
          <a:p>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dark bg">
    <p:bg>
      <p:bgPr>
        <a:solidFill>
          <a:srgbClr val="34393D"/>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26" name="Title Text"/>
          <p:cNvSpPr txBox="1">
            <a:spLocks noGrp="1"/>
          </p:cNvSpPr>
          <p:nvPr>
            <p:ph type="title"/>
          </p:nvPr>
        </p:nvSpPr>
        <p:spPr>
          <a:prstGeom prst="rect">
            <a:avLst/>
          </a:prstGeom>
        </p:spPr>
        <p:txBody>
          <a:bodyPr/>
          <a:lstStyle/>
          <a:p>
            <a:r>
              <a:t>Title Text</a:t>
            </a:r>
          </a:p>
        </p:txBody>
      </p:sp>
      <p:sp>
        <p:nvSpPr>
          <p:cNvPr id="2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xfrm>
            <a:off x="22546602" y="12065117"/>
            <a:ext cx="895293" cy="482601"/>
          </a:xfrm>
          <a:prstGeom prst="rect">
            <a:avLst/>
          </a:prstGeom>
        </p:spPr>
        <p:txBody>
          <a:bodyPr/>
          <a:lstStyle/>
          <a:p>
            <a:fld id="{86CB4B4D-7CA3-9044-876B-883B54F8677D}" type="slidenum">
              <a:t>‹#›</a:t>
            </a:fld>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28" name="Slide Number"/>
          <p:cNvSpPr txBox="1">
            <a:spLocks noGrp="1"/>
          </p:cNvSpPr>
          <p:nvPr>
            <p:ph type="sldNum" sz="quarter" idx="2"/>
          </p:nvPr>
        </p:nvSpPr>
        <p:spPr>
          <a:xfrm>
            <a:off x="22546602" y="12065117"/>
            <a:ext cx="895293" cy="482601"/>
          </a:xfrm>
          <a:prstGeom prst="rect">
            <a:avLst/>
          </a:prstGeom>
        </p:spPr>
        <p:txBody>
          <a:bodyPr/>
          <a:lstStyle/>
          <a:p>
            <a:fld id="{86CB4B4D-7CA3-9044-876B-883B54F8677D}" type="slidenum">
              <a:t>‹#›</a:t>
            </a:fld>
            <a:endParaRPr/>
          </a:p>
        </p:txBody>
      </p:sp>
      <p:sp>
        <p:nvSpPr>
          <p:cNvPr id="3" name="Picture Placeholder 2"/>
          <p:cNvSpPr>
            <a:spLocks noGrp="1"/>
          </p:cNvSpPr>
          <p:nvPr>
            <p:ph type="pic" sz="quarter" idx="10"/>
          </p:nvPr>
        </p:nvSpPr>
        <p:spPr>
          <a:xfrm>
            <a:off x="2930104" y="1940087"/>
            <a:ext cx="4459287" cy="4460875"/>
          </a:xfrm>
        </p:spPr>
        <p:txBody>
          <a:bodyPr/>
          <a:lstStyle/>
          <a:p>
            <a:endParaRPr lang="en-US"/>
          </a:p>
        </p:txBody>
      </p:sp>
      <p:sp>
        <p:nvSpPr>
          <p:cNvPr id="7" name="Picture Placeholder 2"/>
          <p:cNvSpPr>
            <a:spLocks noGrp="1"/>
          </p:cNvSpPr>
          <p:nvPr>
            <p:ph type="pic" sz="quarter" idx="11"/>
          </p:nvPr>
        </p:nvSpPr>
        <p:spPr>
          <a:xfrm>
            <a:off x="7691826" y="1940086"/>
            <a:ext cx="4459287" cy="4460875"/>
          </a:xfrm>
        </p:spPr>
        <p:txBody>
          <a:bodyPr/>
          <a:lstStyle/>
          <a:p>
            <a:endParaRPr lang="en-US"/>
          </a:p>
        </p:txBody>
      </p:sp>
      <p:sp>
        <p:nvSpPr>
          <p:cNvPr id="8" name="Picture Placeholder 2"/>
          <p:cNvSpPr>
            <a:spLocks noGrp="1"/>
          </p:cNvSpPr>
          <p:nvPr>
            <p:ph type="pic" sz="quarter" idx="12"/>
          </p:nvPr>
        </p:nvSpPr>
        <p:spPr>
          <a:xfrm>
            <a:off x="12453548" y="1940087"/>
            <a:ext cx="4459287" cy="4460875"/>
          </a:xfrm>
        </p:spPr>
        <p:txBody>
          <a:bodyPr/>
          <a:lstStyle/>
          <a:p>
            <a:endParaRPr lang="en-US"/>
          </a:p>
        </p:txBody>
      </p:sp>
      <p:sp>
        <p:nvSpPr>
          <p:cNvPr id="9" name="Picture Placeholder 2"/>
          <p:cNvSpPr>
            <a:spLocks noGrp="1"/>
          </p:cNvSpPr>
          <p:nvPr>
            <p:ph type="pic" sz="quarter" idx="13"/>
          </p:nvPr>
        </p:nvSpPr>
        <p:spPr>
          <a:xfrm>
            <a:off x="17215270" y="1940086"/>
            <a:ext cx="4459287" cy="4460875"/>
          </a:xfrm>
        </p:spPr>
        <p:txBody>
          <a:bodyPr/>
          <a:lstStyle/>
          <a:p>
            <a:endParaRPr lang="en-US"/>
          </a:p>
        </p:txBody>
      </p:sp>
      <p:sp>
        <p:nvSpPr>
          <p:cNvPr id="10" name="Picture Placeholder 2"/>
          <p:cNvSpPr>
            <a:spLocks noGrp="1"/>
          </p:cNvSpPr>
          <p:nvPr>
            <p:ph type="pic" sz="quarter" idx="14"/>
          </p:nvPr>
        </p:nvSpPr>
        <p:spPr>
          <a:xfrm>
            <a:off x="2930104" y="6701809"/>
            <a:ext cx="4459287" cy="4460875"/>
          </a:xfrm>
        </p:spPr>
        <p:txBody>
          <a:bodyPr/>
          <a:lstStyle/>
          <a:p>
            <a:endParaRPr lang="en-US"/>
          </a:p>
        </p:txBody>
      </p:sp>
      <p:sp>
        <p:nvSpPr>
          <p:cNvPr id="11" name="Picture Placeholder 2"/>
          <p:cNvSpPr>
            <a:spLocks noGrp="1"/>
          </p:cNvSpPr>
          <p:nvPr>
            <p:ph type="pic" sz="quarter" idx="15"/>
          </p:nvPr>
        </p:nvSpPr>
        <p:spPr>
          <a:xfrm>
            <a:off x="7691826" y="6701808"/>
            <a:ext cx="4459287" cy="4460875"/>
          </a:xfrm>
        </p:spPr>
        <p:txBody>
          <a:bodyPr/>
          <a:lstStyle/>
          <a:p>
            <a:endParaRPr lang="en-US"/>
          </a:p>
        </p:txBody>
      </p:sp>
      <p:sp>
        <p:nvSpPr>
          <p:cNvPr id="12" name="Picture Placeholder 2"/>
          <p:cNvSpPr>
            <a:spLocks noGrp="1"/>
          </p:cNvSpPr>
          <p:nvPr>
            <p:ph type="pic" sz="quarter" idx="16"/>
          </p:nvPr>
        </p:nvSpPr>
        <p:spPr>
          <a:xfrm>
            <a:off x="12453548" y="6701809"/>
            <a:ext cx="4459287" cy="4460875"/>
          </a:xfrm>
        </p:spPr>
        <p:txBody>
          <a:bodyPr/>
          <a:lstStyle/>
          <a:p>
            <a:endParaRPr lang="en-US"/>
          </a:p>
        </p:txBody>
      </p:sp>
      <p:sp>
        <p:nvSpPr>
          <p:cNvPr id="13" name="Picture Placeholder 2"/>
          <p:cNvSpPr>
            <a:spLocks noGrp="1"/>
          </p:cNvSpPr>
          <p:nvPr>
            <p:ph type="pic" sz="quarter" idx="17"/>
          </p:nvPr>
        </p:nvSpPr>
        <p:spPr>
          <a:xfrm>
            <a:off x="17215270" y="6701808"/>
            <a:ext cx="4459287" cy="4460875"/>
          </a:xfrm>
        </p:spPr>
        <p:txBody>
          <a:bodyPr/>
          <a:lstStyle/>
          <a:p>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Subtitle copy 1">
    <p:bg>
      <p:bgPr>
        <a:solidFill>
          <a:srgbClr val="34393D"/>
        </a:solidFill>
        <a:effectLst/>
      </p:bgPr>
    </p:bg>
    <p:spTree>
      <p:nvGrpSpPr>
        <p:cNvPr id="1" name=""/>
        <p:cNvGrpSpPr/>
        <p:nvPr/>
      </p:nvGrpSpPr>
      <p:grpSpPr>
        <a:xfrm>
          <a:off x="0" y="0"/>
          <a:ext cx="0" cy="0"/>
          <a:chOff x="0" y="0"/>
          <a:chExt cx="0" cy="0"/>
        </a:xfrm>
      </p:grpSpPr>
      <p:sp>
        <p:nvSpPr>
          <p:cNvPr id="35" name="Title Text"/>
          <p:cNvSpPr txBox="1">
            <a:spLocks noGrp="1"/>
          </p:cNvSpPr>
          <p:nvPr>
            <p:ph type="title"/>
          </p:nvPr>
        </p:nvSpPr>
        <p:spPr>
          <a:prstGeom prst="rect">
            <a:avLst/>
          </a:prstGeom>
        </p:spPr>
        <p:txBody>
          <a:bodyPr/>
          <a:lstStyle>
            <a:lvl1pPr>
              <a:defRPr b="0">
                <a:solidFill>
                  <a:srgbClr val="F4F5F7"/>
                </a:solidFill>
                <a:latin typeface="Montserrat Semi Bold"/>
                <a:ea typeface="Montserrat Semi Bold"/>
                <a:cs typeface="Montserrat Semi Bold"/>
                <a:sym typeface="Montserrat Semi Bold"/>
              </a:defRPr>
            </a:lvl1pPr>
          </a:lstStyle>
          <a:p>
            <a:r>
              <a:t>Title Text</a:t>
            </a:r>
          </a:p>
        </p:txBody>
      </p:sp>
      <p:sp>
        <p:nvSpPr>
          <p:cNvPr id="36" name="Body Level One…"/>
          <p:cNvSpPr txBox="1">
            <a:spLocks noGrp="1"/>
          </p:cNvSpPr>
          <p:nvPr>
            <p:ph type="body" idx="1"/>
          </p:nvPr>
        </p:nvSpPr>
        <p:spPr>
          <a:xfrm>
            <a:off x="2167984" y="4630044"/>
            <a:ext cx="20476358" cy="701929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Slide Number"/>
          <p:cNvSpPr txBox="1">
            <a:spLocks noGrp="1"/>
          </p:cNvSpPr>
          <p:nvPr>
            <p:ph type="sldNum" sz="quarter" idx="2"/>
          </p:nvPr>
        </p:nvSpPr>
        <p:spPr>
          <a:xfrm>
            <a:off x="22531339" y="12052418"/>
            <a:ext cx="925820" cy="482601"/>
          </a:xfrm>
          <a:prstGeom prst="rect">
            <a:avLst/>
          </a:prstGeom>
        </p:spPr>
        <p:txBody>
          <a:bodyPr/>
          <a:lstStyle>
            <a:lvl1pPr>
              <a:defRPr>
                <a:solidFill>
                  <a:srgbClr val="34393D"/>
                </a:solidFill>
              </a:defRPr>
            </a:lvl1pPr>
          </a:lstStyle>
          <a:p>
            <a:fld id="{86CB4B4D-7CA3-9044-876B-883B54F8677D}" type="slidenum">
              <a:t>‹#›</a:t>
            </a:fld>
            <a:endParaRPr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121840" y="2279414"/>
            <a:ext cx="16482720" cy="217683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Title Text</a:t>
            </a:r>
          </a:p>
        </p:txBody>
      </p:sp>
      <p:sp>
        <p:nvSpPr>
          <p:cNvPr id="3" name="Body Level One…"/>
          <p:cNvSpPr txBox="1">
            <a:spLocks noGrp="1"/>
          </p:cNvSpPr>
          <p:nvPr>
            <p:ph type="body" idx="1"/>
          </p:nvPr>
        </p:nvSpPr>
        <p:spPr>
          <a:xfrm>
            <a:off x="2272637" y="4671905"/>
            <a:ext cx="20476357" cy="701929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Body Level One</a:t>
            </a:r>
          </a:p>
          <a:p>
            <a:pPr lvl="1"/>
            <a:r>
              <a:t>Body Level Two</a:t>
            </a:r>
          </a:p>
          <a:p>
            <a:pPr lvl="2"/>
            <a:r>
              <a:t>Body Level Three</a:t>
            </a:r>
          </a:p>
          <a:p>
            <a:pPr lvl="3"/>
            <a:r>
              <a:t>Body Level Four</a:t>
            </a:r>
          </a:p>
          <a:p>
            <a:pPr lvl="4"/>
            <a:r>
              <a:t>Body Level Five</a:t>
            </a:r>
          </a:p>
        </p:txBody>
      </p:sp>
      <p:sp>
        <p:nvSpPr>
          <p:cNvPr id="4" name="Circle"/>
          <p:cNvSpPr/>
          <p:nvPr/>
        </p:nvSpPr>
        <p:spPr>
          <a:xfrm>
            <a:off x="22495705" y="11739191"/>
            <a:ext cx="997087" cy="997088"/>
          </a:xfrm>
          <a:prstGeom prst="ellipse">
            <a:avLst/>
          </a:prstGeom>
          <a:solidFill>
            <a:srgbClr val="51A7DD"/>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5" name="Slide Number"/>
          <p:cNvSpPr txBox="1">
            <a:spLocks noGrp="1"/>
          </p:cNvSpPr>
          <p:nvPr>
            <p:ph type="sldNum" sz="quarter" idx="2"/>
          </p:nvPr>
        </p:nvSpPr>
        <p:spPr>
          <a:xfrm>
            <a:off x="22546602" y="12046456"/>
            <a:ext cx="895293" cy="482601"/>
          </a:xfrm>
          <a:prstGeom prst="rect">
            <a:avLst/>
          </a:prstGeom>
          <a:ln w="3175">
            <a:miter lim="400000"/>
          </a:ln>
        </p:spPr>
        <p:txBody>
          <a:bodyPr lIns="38100" tIns="38100" rIns="38100" bIns="38100">
            <a:spAutoFit/>
          </a:bodyPr>
          <a:lstStyle>
            <a:lvl1pPr algn="ctr">
              <a:defRPr cap="all" spc="400">
                <a:solidFill>
                  <a:srgbClr val="FFFFFF"/>
                </a:solidFill>
              </a:defRPr>
            </a:lvl1pPr>
          </a:lstStyle>
          <a:p>
            <a:fld id="{86CB4B4D-7CA3-9044-876B-883B54F8677D}" type="slidenum">
              <a:t>‹#›</a:t>
            </a:fld>
            <a:endParaRPr dirty="0"/>
          </a:p>
        </p:txBody>
      </p:sp>
    </p:spTree>
  </p:cSld>
  <p:clrMap bg1="dk1" tx1="lt1" bg2="dk2" tx2="lt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3" r:id="rId5"/>
    <p:sldLayoutId id="2147483652" r:id="rId6"/>
  </p:sldLayoutIdLst>
  <p:transition>
    <p:fade/>
  </p:transition>
  <p:txStyles>
    <p:titleStyle>
      <a:lvl1pPr marL="0" marR="0" indent="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mn-lt"/>
          <a:ea typeface="+mn-ea"/>
          <a:cs typeface="+mn-cs"/>
          <a:sym typeface="Poppins"/>
        </a:defRPr>
      </a:lvl1pPr>
      <a:lvl2pPr marL="0" marR="0" indent="22860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mn-lt"/>
          <a:ea typeface="+mn-ea"/>
          <a:cs typeface="+mn-cs"/>
          <a:sym typeface="Poppins"/>
        </a:defRPr>
      </a:lvl2pPr>
      <a:lvl3pPr marL="0" marR="0" indent="45720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mn-lt"/>
          <a:ea typeface="+mn-ea"/>
          <a:cs typeface="+mn-cs"/>
          <a:sym typeface="Poppins"/>
        </a:defRPr>
      </a:lvl3pPr>
      <a:lvl4pPr marL="0" marR="0" indent="68580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mn-lt"/>
          <a:ea typeface="+mn-ea"/>
          <a:cs typeface="+mn-cs"/>
          <a:sym typeface="Poppins"/>
        </a:defRPr>
      </a:lvl4pPr>
      <a:lvl5pPr marL="0" marR="0" indent="91440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mn-lt"/>
          <a:ea typeface="+mn-ea"/>
          <a:cs typeface="+mn-cs"/>
          <a:sym typeface="Poppins"/>
        </a:defRPr>
      </a:lvl5pPr>
      <a:lvl6pPr marL="0" marR="0" indent="114300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mn-lt"/>
          <a:ea typeface="+mn-ea"/>
          <a:cs typeface="+mn-cs"/>
          <a:sym typeface="Poppins"/>
        </a:defRPr>
      </a:lvl6pPr>
      <a:lvl7pPr marL="0" marR="0" indent="137160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mn-lt"/>
          <a:ea typeface="+mn-ea"/>
          <a:cs typeface="+mn-cs"/>
          <a:sym typeface="Poppins"/>
        </a:defRPr>
      </a:lvl7pPr>
      <a:lvl8pPr marL="0" marR="0" indent="160020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mn-lt"/>
          <a:ea typeface="+mn-ea"/>
          <a:cs typeface="+mn-cs"/>
          <a:sym typeface="Poppins"/>
        </a:defRPr>
      </a:lvl8pPr>
      <a:lvl9pPr marL="0" marR="0" indent="182880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mn-lt"/>
          <a:ea typeface="+mn-ea"/>
          <a:cs typeface="+mn-cs"/>
          <a:sym typeface="Poppins"/>
        </a:defRPr>
      </a:lvl9pPr>
    </p:titleStyle>
    <p:bodyStyle>
      <a:lvl1pPr marL="0" marR="0" indent="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mn-lt"/>
          <a:ea typeface="+mn-ea"/>
          <a:cs typeface="+mn-cs"/>
          <a:sym typeface="Poppins"/>
        </a:defRPr>
      </a:lvl1pPr>
      <a:lvl2pPr marL="0" marR="0" indent="22860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mn-lt"/>
          <a:ea typeface="+mn-ea"/>
          <a:cs typeface="+mn-cs"/>
          <a:sym typeface="Poppins"/>
        </a:defRPr>
      </a:lvl2pPr>
      <a:lvl3pPr marL="0" marR="0" indent="45720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mn-lt"/>
          <a:ea typeface="+mn-ea"/>
          <a:cs typeface="+mn-cs"/>
          <a:sym typeface="Poppins"/>
        </a:defRPr>
      </a:lvl3pPr>
      <a:lvl4pPr marL="0" marR="0" indent="68580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mn-lt"/>
          <a:ea typeface="+mn-ea"/>
          <a:cs typeface="+mn-cs"/>
          <a:sym typeface="Poppins"/>
        </a:defRPr>
      </a:lvl4pPr>
      <a:lvl5pPr marL="0" marR="0" indent="91440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mn-lt"/>
          <a:ea typeface="+mn-ea"/>
          <a:cs typeface="+mn-cs"/>
          <a:sym typeface="Poppins"/>
        </a:defRPr>
      </a:lvl5pPr>
      <a:lvl6pPr marL="0" marR="0" indent="114300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mn-lt"/>
          <a:ea typeface="+mn-ea"/>
          <a:cs typeface="+mn-cs"/>
          <a:sym typeface="Poppins"/>
        </a:defRPr>
      </a:lvl6pPr>
      <a:lvl7pPr marL="0" marR="0" indent="137160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mn-lt"/>
          <a:ea typeface="+mn-ea"/>
          <a:cs typeface="+mn-cs"/>
          <a:sym typeface="Poppins"/>
        </a:defRPr>
      </a:lvl7pPr>
      <a:lvl8pPr marL="0" marR="0" indent="160020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mn-lt"/>
          <a:ea typeface="+mn-ea"/>
          <a:cs typeface="+mn-cs"/>
          <a:sym typeface="Poppins"/>
        </a:defRPr>
      </a:lvl8pPr>
      <a:lvl9pPr marL="0" marR="0" indent="182880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mn-lt"/>
          <a:ea typeface="+mn-ea"/>
          <a:cs typeface="+mn-cs"/>
          <a:sym typeface="Poppins"/>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1pPr>
      <a:lvl2pPr marL="0" marR="0" indent="228600" algn="ctr"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2pPr>
      <a:lvl3pPr marL="0" marR="0" indent="457200" algn="ctr"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3pPr>
      <a:lvl4pPr marL="0" marR="0" indent="685800" algn="ctr"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4pPr>
      <a:lvl5pPr marL="0" marR="0" indent="914400" algn="ctr"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5pPr>
      <a:lvl6pPr marL="0" marR="0" indent="1143000" algn="ctr"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6pPr>
      <a:lvl7pPr marL="0" marR="0" indent="1371600" algn="ctr"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7pPr>
      <a:lvl8pPr marL="0" marR="0" indent="1600200" algn="ctr"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8pPr>
      <a:lvl9pPr marL="0" marR="0" indent="1828800" algn="ctr"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7.png"/><Relationship Id="rId7" Type="http://schemas.openxmlformats.org/officeDocument/2006/relationships/image" Target="../media/image11.gif"/><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7.png"/><Relationship Id="rId5" Type="http://schemas.openxmlformats.org/officeDocument/2006/relationships/image" Target="../media/image9.png"/><Relationship Id="rId1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image" Target="../media/image15.png"/><Relationship Id="rId1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1.gif"/><Relationship Id="rId12"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9.png"/><Relationship Id="rId5" Type="http://schemas.openxmlformats.org/officeDocument/2006/relationships/image" Target="../media/image9.png"/><Relationship Id="rId15" Type="http://schemas.openxmlformats.org/officeDocument/2006/relationships/image" Target="../media/image17.png"/><Relationship Id="rId10"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gif"/><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gif"/><Relationship Id="rId10" Type="http://schemas.openxmlformats.org/officeDocument/2006/relationships/image" Target="../media/image27.png"/><Relationship Id="rId4" Type="http://schemas.openxmlformats.org/officeDocument/2006/relationships/image" Target="../media/image10.png"/><Relationship Id="rId9" Type="http://schemas.openxmlformats.org/officeDocument/2006/relationships/image" Target="../media/image26.gif"/></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gif"/><Relationship Id="rId7"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gif"/><Relationship Id="rId10"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26.gif"/></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gif"/><Relationship Id="rId10" Type="http://schemas.openxmlformats.org/officeDocument/2006/relationships/image" Target="../media/image21.gif"/><Relationship Id="rId4" Type="http://schemas.openxmlformats.org/officeDocument/2006/relationships/image" Target="../media/image10.png"/><Relationship Id="rId9" Type="http://schemas.openxmlformats.org/officeDocument/2006/relationships/image" Target="../media/image26.gif"/></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3.gif"/><Relationship Id="rId10" Type="http://schemas.openxmlformats.org/officeDocument/2006/relationships/image" Target="../media/image22.gif"/><Relationship Id="rId4" Type="http://schemas.openxmlformats.org/officeDocument/2006/relationships/image" Target="../media/image21.gif"/><Relationship Id="rId9" Type="http://schemas.openxmlformats.org/officeDocument/2006/relationships/image" Target="../media/image26.gif"/></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2.gif"/><Relationship Id="rId5" Type="http://schemas.openxmlformats.org/officeDocument/2006/relationships/image" Target="../media/image10.png"/><Relationship Id="rId10" Type="http://schemas.openxmlformats.org/officeDocument/2006/relationships/image" Target="../media/image23.gif"/><Relationship Id="rId4" Type="http://schemas.openxmlformats.org/officeDocument/2006/relationships/image" Target="../media/image21.gif"/><Relationship Id="rId9" Type="http://schemas.openxmlformats.org/officeDocument/2006/relationships/image" Target="../media/image26.gif"/></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gi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2.gif"/><Relationship Id="rId5" Type="http://schemas.openxmlformats.org/officeDocument/2006/relationships/image" Target="../media/image10.png"/><Relationship Id="rId10" Type="http://schemas.openxmlformats.org/officeDocument/2006/relationships/image" Target="../media/image26.gif"/><Relationship Id="rId4" Type="http://schemas.openxmlformats.org/officeDocument/2006/relationships/image" Target="../media/image21.gif"/><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gi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2.gif"/><Relationship Id="rId11" Type="http://schemas.openxmlformats.org/officeDocument/2006/relationships/image" Target="../media/image28.png"/><Relationship Id="rId5" Type="http://schemas.openxmlformats.org/officeDocument/2006/relationships/image" Target="../media/image10.png"/><Relationship Id="rId10" Type="http://schemas.openxmlformats.org/officeDocument/2006/relationships/image" Target="../media/image26.gif"/><Relationship Id="rId4" Type="http://schemas.openxmlformats.org/officeDocument/2006/relationships/image" Target="../media/image21.gif"/><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gif"/><Relationship Id="rId12"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gif"/><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7.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7.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gif"/><Relationship Id="rId15" Type="http://schemas.openxmlformats.org/officeDocument/2006/relationships/image" Target="../media/image9.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9.png"/><Relationship Id="rId15" Type="http://schemas.openxmlformats.org/officeDocument/2006/relationships/image" Target="../media/image11.gif"/><Relationship Id="rId10"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4.pn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ircle"/>
          <p:cNvSpPr/>
          <p:nvPr/>
        </p:nvSpPr>
        <p:spPr>
          <a:xfrm>
            <a:off x="-5427438" y="-4833354"/>
            <a:ext cx="12787265" cy="12787265"/>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47" name="Circle"/>
          <p:cNvSpPr/>
          <p:nvPr/>
        </p:nvSpPr>
        <p:spPr>
          <a:xfrm>
            <a:off x="10426481" y="-9240132"/>
            <a:ext cx="20141356" cy="20141356"/>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48" name="Circle"/>
          <p:cNvSpPr/>
          <p:nvPr/>
        </p:nvSpPr>
        <p:spPr>
          <a:xfrm>
            <a:off x="-2922391" y="-2328307"/>
            <a:ext cx="7777171" cy="7777171"/>
          </a:xfrm>
          <a:prstGeom prst="ellipse">
            <a:avLst/>
          </a:prstGeom>
          <a:solidFill>
            <a:srgbClr val="2A2E33"/>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50" name="PowerPoint &amp; Keynote template for business, marketing, education"/>
          <p:cNvSpPr txBox="1"/>
          <p:nvPr/>
        </p:nvSpPr>
        <p:spPr>
          <a:xfrm>
            <a:off x="107602" y="12501492"/>
            <a:ext cx="5422933" cy="118494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2400">
                <a:solidFill>
                  <a:srgbClr val="B8B9BA"/>
                </a:solidFill>
              </a:defRPr>
            </a:lvl1pPr>
          </a:lstStyle>
          <a:p>
            <a:r>
              <a:rPr lang="ru-RU" dirty="0" smtClean="0">
                <a:latin typeface="Poppins Medium" charset="0"/>
                <a:ea typeface="Poppins Medium" charset="0"/>
                <a:cs typeface="Poppins Medium" charset="0"/>
              </a:rPr>
              <a:t>Паращенко Антонина</a:t>
            </a:r>
          </a:p>
          <a:p>
            <a:r>
              <a:rPr lang="ru-RU" dirty="0" smtClean="0">
                <a:latin typeface="Poppins Medium" charset="0"/>
                <a:ea typeface="Poppins Medium" charset="0"/>
                <a:cs typeface="Poppins Medium" charset="0"/>
              </a:rPr>
              <a:t>НПМбд-02-21</a:t>
            </a:r>
          </a:p>
          <a:p>
            <a:r>
              <a:rPr lang="ru-RU" dirty="0" smtClean="0">
                <a:latin typeface="Poppins Medium" charset="0"/>
                <a:ea typeface="Poppins Medium" charset="0"/>
                <a:cs typeface="Poppins Medium" charset="0"/>
              </a:rPr>
              <a:t>№1032216500</a:t>
            </a:r>
            <a:endParaRPr dirty="0">
              <a:latin typeface="Poppins Medium" charset="0"/>
              <a:ea typeface="Poppins Medium" charset="0"/>
              <a:cs typeface="Poppins Medium" charset="0"/>
            </a:endParaRPr>
          </a:p>
        </p:txBody>
      </p:sp>
      <p:sp>
        <p:nvSpPr>
          <p:cNvPr id="51" name="Shape"/>
          <p:cNvSpPr/>
          <p:nvPr/>
        </p:nvSpPr>
        <p:spPr>
          <a:xfrm>
            <a:off x="3114920" y="2957363"/>
            <a:ext cx="1605154" cy="1605464"/>
          </a:xfrm>
          <a:custGeom>
            <a:avLst/>
            <a:gdLst/>
            <a:ahLst/>
            <a:cxnLst>
              <a:cxn ang="0">
                <a:pos x="wd2" y="hd2"/>
              </a:cxn>
              <a:cxn ang="5400000">
                <a:pos x="wd2" y="hd2"/>
              </a:cxn>
              <a:cxn ang="10800000">
                <a:pos x="wd2" y="hd2"/>
              </a:cxn>
              <a:cxn ang="16200000">
                <a:pos x="wd2" y="hd2"/>
              </a:cxn>
            </a:cxnLst>
            <a:rect l="0" t="0" r="r" b="b"/>
            <a:pathLst>
              <a:path w="20944" h="21590" extrusionOk="0">
                <a:moveTo>
                  <a:pt x="10472" y="0"/>
                </a:moveTo>
                <a:cubicBezTo>
                  <a:pt x="7791" y="0"/>
                  <a:pt x="5109" y="1053"/>
                  <a:pt x="3064" y="3161"/>
                </a:cubicBezTo>
                <a:cubicBezTo>
                  <a:pt x="1973" y="4286"/>
                  <a:pt x="1176" y="5599"/>
                  <a:pt x="667" y="6997"/>
                </a:cubicBezTo>
                <a:cubicBezTo>
                  <a:pt x="2525" y="6142"/>
                  <a:pt x="4457" y="5461"/>
                  <a:pt x="6443" y="4973"/>
                </a:cubicBezTo>
                <a:cubicBezTo>
                  <a:pt x="8794" y="4396"/>
                  <a:pt x="11197" y="4088"/>
                  <a:pt x="13609" y="4054"/>
                </a:cubicBezTo>
                <a:cubicBezTo>
                  <a:pt x="14413" y="4043"/>
                  <a:pt x="15218" y="4062"/>
                  <a:pt x="16023" y="4112"/>
                </a:cubicBezTo>
                <a:cubicBezTo>
                  <a:pt x="12828" y="4686"/>
                  <a:pt x="9713" y="5657"/>
                  <a:pt x="6745" y="7003"/>
                </a:cubicBezTo>
                <a:cubicBezTo>
                  <a:pt x="4378" y="8077"/>
                  <a:pt x="2121" y="9387"/>
                  <a:pt x="0" y="10908"/>
                </a:cubicBezTo>
                <a:cubicBezTo>
                  <a:pt x="15" y="12385"/>
                  <a:pt x="322" y="13857"/>
                  <a:pt x="921" y="15229"/>
                </a:cubicBezTo>
                <a:cubicBezTo>
                  <a:pt x="3547" y="12630"/>
                  <a:pt x="6492" y="10394"/>
                  <a:pt x="9689" y="8586"/>
                </a:cubicBezTo>
                <a:cubicBezTo>
                  <a:pt x="12671" y="6898"/>
                  <a:pt x="15842" y="5605"/>
                  <a:pt x="19126" y="4717"/>
                </a:cubicBezTo>
                <a:cubicBezTo>
                  <a:pt x="18764" y="4170"/>
                  <a:pt x="18349" y="3647"/>
                  <a:pt x="17878" y="3161"/>
                </a:cubicBezTo>
                <a:cubicBezTo>
                  <a:pt x="15833" y="1053"/>
                  <a:pt x="13152" y="0"/>
                  <a:pt x="10472" y="0"/>
                </a:cubicBezTo>
                <a:close/>
                <a:moveTo>
                  <a:pt x="19527" y="5367"/>
                </a:moveTo>
                <a:cubicBezTo>
                  <a:pt x="16501" y="6332"/>
                  <a:pt x="13596" y="7674"/>
                  <a:pt x="10883" y="9377"/>
                </a:cubicBezTo>
                <a:cubicBezTo>
                  <a:pt x="7545" y="11473"/>
                  <a:pt x="4546" y="14085"/>
                  <a:pt x="1974" y="17108"/>
                </a:cubicBezTo>
                <a:cubicBezTo>
                  <a:pt x="2298" y="17570"/>
                  <a:pt x="2660" y="18013"/>
                  <a:pt x="3064" y="18429"/>
                </a:cubicBezTo>
                <a:cubicBezTo>
                  <a:pt x="4180" y="19579"/>
                  <a:pt x="5486" y="20414"/>
                  <a:pt x="6877" y="20936"/>
                </a:cubicBezTo>
                <a:cubicBezTo>
                  <a:pt x="8598" y="17970"/>
                  <a:pt x="10653" y="15222"/>
                  <a:pt x="13003" y="12752"/>
                </a:cubicBezTo>
                <a:cubicBezTo>
                  <a:pt x="15171" y="10472"/>
                  <a:pt x="17576" y="8446"/>
                  <a:pt x="20169" y="6707"/>
                </a:cubicBezTo>
                <a:cubicBezTo>
                  <a:pt x="19988" y="6248"/>
                  <a:pt x="19773" y="5801"/>
                  <a:pt x="19527" y="5367"/>
                </a:cubicBezTo>
                <a:close/>
                <a:moveTo>
                  <a:pt x="20448" y="7509"/>
                </a:moveTo>
                <a:cubicBezTo>
                  <a:pt x="18374" y="9361"/>
                  <a:pt x="16496" y="11437"/>
                  <a:pt x="14855" y="13706"/>
                </a:cubicBezTo>
                <a:cubicBezTo>
                  <a:pt x="13087" y="16149"/>
                  <a:pt x="11607" y="18796"/>
                  <a:pt x="10435" y="21590"/>
                </a:cubicBezTo>
                <a:cubicBezTo>
                  <a:pt x="13128" y="21600"/>
                  <a:pt x="15823" y="20547"/>
                  <a:pt x="17878" y="18429"/>
                </a:cubicBezTo>
                <a:cubicBezTo>
                  <a:pt x="20745" y="15474"/>
                  <a:pt x="21600" y="11234"/>
                  <a:pt x="20448" y="7509"/>
                </a:cubicBezTo>
                <a:close/>
              </a:path>
            </a:pathLst>
          </a:custGeom>
          <a:solidFill>
            <a:srgbClr val="52A8DD"/>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52" name="Circle"/>
          <p:cNvSpPr/>
          <p:nvPr/>
        </p:nvSpPr>
        <p:spPr>
          <a:xfrm>
            <a:off x="9448481" y="7298675"/>
            <a:ext cx="9623958" cy="9623957"/>
          </a:xfrm>
          <a:prstGeom prst="ellipse">
            <a:avLst/>
          </a:prstGeom>
          <a:solidFill>
            <a:srgbClr val="2A2E33"/>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53" name="Circle"/>
          <p:cNvSpPr/>
          <p:nvPr/>
        </p:nvSpPr>
        <p:spPr>
          <a:xfrm>
            <a:off x="14090826" y="-5575786"/>
            <a:ext cx="12812666" cy="12812665"/>
          </a:xfrm>
          <a:prstGeom prst="ellipse">
            <a:avLst/>
          </a:prstGeom>
          <a:solidFill>
            <a:srgbClr val="51A7DD"/>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54" name="Circle"/>
          <p:cNvSpPr/>
          <p:nvPr/>
        </p:nvSpPr>
        <p:spPr>
          <a:xfrm>
            <a:off x="4956576" y="9805879"/>
            <a:ext cx="2833505" cy="2833505"/>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55" name="Circle"/>
          <p:cNvSpPr/>
          <p:nvPr/>
        </p:nvSpPr>
        <p:spPr>
          <a:xfrm>
            <a:off x="20919213" y="8334321"/>
            <a:ext cx="1802665" cy="1802666"/>
          </a:xfrm>
          <a:prstGeom prst="ellipse">
            <a:avLst/>
          </a:prstGeom>
          <a:solidFill>
            <a:srgbClr val="FFFFFF"/>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56" name="Circle"/>
          <p:cNvSpPr/>
          <p:nvPr/>
        </p:nvSpPr>
        <p:spPr>
          <a:xfrm>
            <a:off x="9937896" y="1392586"/>
            <a:ext cx="953918" cy="953918"/>
          </a:xfrm>
          <a:prstGeom prst="ellipse">
            <a:avLst/>
          </a:prstGeom>
          <a:solidFill>
            <a:srgbClr val="51A7DD"/>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57" name="Circle"/>
          <p:cNvSpPr/>
          <p:nvPr/>
        </p:nvSpPr>
        <p:spPr>
          <a:xfrm>
            <a:off x="8505547" y="6355740"/>
            <a:ext cx="11509826" cy="11509827"/>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49" name="Company Name"/>
          <p:cNvSpPr txBox="1"/>
          <p:nvPr/>
        </p:nvSpPr>
        <p:spPr>
          <a:xfrm>
            <a:off x="650556" y="5400993"/>
            <a:ext cx="15923590" cy="283350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Autofit/>
          </a:bodyPr>
          <a:lstStyle>
            <a:lvl1pPr algn="l">
              <a:lnSpc>
                <a:spcPct val="70000"/>
              </a:lnSpc>
              <a:defRPr sz="7200">
                <a:solidFill>
                  <a:srgbClr val="F4F5F7"/>
                </a:solidFill>
                <a:latin typeface="Poppins Medium"/>
                <a:ea typeface="Poppins Medium"/>
                <a:cs typeface="Poppins Medium"/>
                <a:sym typeface="Poppins Medium"/>
              </a:defRPr>
            </a:lvl1pPr>
          </a:lstStyle>
          <a:p>
            <a:pPr>
              <a:lnSpc>
                <a:spcPct val="100000"/>
              </a:lnSpc>
            </a:pPr>
            <a:r>
              <a:rPr lang="en-US" sz="8800" dirty="0"/>
              <a:t>Singular Value Decomposition (SVD) in Python</a:t>
            </a:r>
            <a:endParaRPr sz="8800"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Группа 11"/>
          <p:cNvGrpSpPr/>
          <p:nvPr/>
        </p:nvGrpSpPr>
        <p:grpSpPr>
          <a:xfrm>
            <a:off x="8109744" y="0"/>
            <a:ext cx="8164512" cy="6871198"/>
            <a:chOff x="8109744" y="0"/>
            <a:chExt cx="8164512" cy="6871198"/>
          </a:xfrm>
        </p:grpSpPr>
        <p:sp>
          <p:nvSpPr>
            <p:cNvPr id="9" name="Прямоугольник 8"/>
            <p:cNvSpPr/>
            <p:nvPr/>
          </p:nvSpPr>
          <p:spPr>
            <a:xfrm>
              <a:off x="8109744" y="0"/>
              <a:ext cx="8164512" cy="6871198"/>
            </a:xfrm>
            <a:prstGeom prst="rect">
              <a:avLst/>
            </a:prstGeom>
            <a:solidFill>
              <a:srgbClr val="FFFFFF"/>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43" name="Lorem Ipsum is simply dummy text of the printing and typesetting industry. Lorem Ipsum has been the industry's standard dummy text ever since the 1500s"/>
            <p:cNvSpPr txBox="1"/>
            <p:nvPr/>
          </p:nvSpPr>
          <p:spPr>
            <a:xfrm>
              <a:off x="9451188" y="423900"/>
              <a:ext cx="5512581" cy="57001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50000"/>
                    </a:schemeClr>
                  </a:solidFill>
                  <a:latin typeface="Poppins Medium" charset="0"/>
                  <a:ea typeface="Poppins Medium" charset="0"/>
                  <a:cs typeface="Poppins Medium" charset="0"/>
                </a:rPr>
                <a:t>Находим матрицу</a:t>
              </a:r>
              <a:r>
                <a:rPr lang="en-US" sz="2800" dirty="0" smtClean="0">
                  <a:solidFill>
                    <a:schemeClr val="tx2">
                      <a:lumMod val="50000"/>
                    </a:schemeClr>
                  </a:solidFill>
                  <a:latin typeface="Poppins Medium" charset="0"/>
                  <a:ea typeface="Poppins Medium" charset="0"/>
                  <a:cs typeface="Poppins Medium" charset="0"/>
                </a:rPr>
                <a:t> U</a:t>
              </a:r>
              <a:r>
                <a:rPr lang="ru-RU" sz="2800" dirty="0" smtClean="0">
                  <a:solidFill>
                    <a:schemeClr val="tx2">
                      <a:lumMod val="50000"/>
                    </a:schemeClr>
                  </a:solidFill>
                  <a:latin typeface="Poppins Medium" charset="0"/>
                  <a:ea typeface="Poppins Medium" charset="0"/>
                  <a:cs typeface="Poppins Medium" charset="0"/>
                </a:rPr>
                <a:t> </a:t>
              </a:r>
              <a:endParaRPr sz="2800" dirty="0">
                <a:solidFill>
                  <a:schemeClr val="tx2">
                    <a:lumMod val="50000"/>
                  </a:schemeClr>
                </a:solidFill>
                <a:latin typeface="Poppins Medium" charset="0"/>
                <a:ea typeface="Poppins Medium" charset="0"/>
                <a:cs typeface="Poppins Medium" charset="0"/>
              </a:endParaRPr>
            </a:p>
          </p:txBody>
        </p:sp>
        <p:pic>
          <p:nvPicPr>
            <p:cNvPr id="7" name="Рисунок 6"/>
            <p:cNvPicPr>
              <a:picLocks noChangeAspect="1"/>
            </p:cNvPicPr>
            <p:nvPr/>
          </p:nvPicPr>
          <p:blipFill>
            <a:blip r:embed="rId3"/>
            <a:stretch>
              <a:fillRect/>
            </a:stretch>
          </p:blipFill>
          <p:spPr>
            <a:xfrm>
              <a:off x="8381634" y="2696307"/>
              <a:ext cx="7562618" cy="1927726"/>
            </a:xfrm>
            <a:prstGeom prst="rect">
              <a:avLst/>
            </a:prstGeom>
          </p:spPr>
        </p:pic>
      </p:grpSp>
      <p:grpSp>
        <p:nvGrpSpPr>
          <p:cNvPr id="14" name="Группа 13"/>
          <p:cNvGrpSpPr/>
          <p:nvPr/>
        </p:nvGrpSpPr>
        <p:grpSpPr>
          <a:xfrm>
            <a:off x="16274256" y="0"/>
            <a:ext cx="8109744" cy="6871198"/>
            <a:chOff x="16274256" y="0"/>
            <a:chExt cx="8109744" cy="6871198"/>
          </a:xfrm>
        </p:grpSpPr>
        <p:sp>
          <p:nvSpPr>
            <p:cNvPr id="13" name="Прямоугольник 12"/>
            <p:cNvSpPr/>
            <p:nvPr/>
          </p:nvSpPr>
          <p:spPr>
            <a:xfrm>
              <a:off x="16274256" y="0"/>
              <a:ext cx="8109744" cy="687119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028" name="Picture 4" descr="https://miro.medium.com/max/121/1*OUnqg479Fwqy-g_kU-493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40885" y="825536"/>
              <a:ext cx="3674587" cy="14395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215/1*lE0qLizoEA0fT6YUQSzkz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21903" y="3990043"/>
              <a:ext cx="6382894" cy="17070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Группа 14"/>
          <p:cNvGrpSpPr/>
          <p:nvPr/>
        </p:nvGrpSpPr>
        <p:grpSpPr>
          <a:xfrm>
            <a:off x="-90407" y="6837352"/>
            <a:ext cx="8230313" cy="6931753"/>
            <a:chOff x="-90407" y="6837352"/>
            <a:chExt cx="8230313" cy="6931753"/>
          </a:xfrm>
        </p:grpSpPr>
        <p:pic>
          <p:nvPicPr>
            <p:cNvPr id="11" name="Рисунок 10"/>
            <p:cNvPicPr>
              <a:picLocks noChangeAspect="1"/>
            </p:cNvPicPr>
            <p:nvPr/>
          </p:nvPicPr>
          <p:blipFill>
            <a:blip r:embed="rId6"/>
            <a:stretch>
              <a:fillRect/>
            </a:stretch>
          </p:blipFill>
          <p:spPr>
            <a:xfrm>
              <a:off x="-90407" y="6837352"/>
              <a:ext cx="8230313" cy="6931753"/>
            </a:xfrm>
            <a:prstGeom prst="rect">
              <a:avLst/>
            </a:prstGeom>
          </p:spPr>
        </p:pic>
        <p:pic>
          <p:nvPicPr>
            <p:cNvPr id="1034" name="Picture 10" descr="https://miro.medium.com/max/369/0*EWT0glVlwjv1Qrrh.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503" y="9200518"/>
              <a:ext cx="7324537" cy="2259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Группа 17"/>
          <p:cNvGrpSpPr/>
          <p:nvPr/>
        </p:nvGrpSpPr>
        <p:grpSpPr>
          <a:xfrm>
            <a:off x="16213971" y="6871198"/>
            <a:ext cx="8230313" cy="6931753"/>
            <a:chOff x="16213971" y="6871198"/>
            <a:chExt cx="8230313" cy="6931753"/>
          </a:xfrm>
        </p:grpSpPr>
        <p:pic>
          <p:nvPicPr>
            <p:cNvPr id="10" name="Рисунок 9"/>
            <p:cNvPicPr>
              <a:picLocks noChangeAspect="1"/>
            </p:cNvPicPr>
            <p:nvPr/>
          </p:nvPicPr>
          <p:blipFill>
            <a:blip r:embed="rId6"/>
            <a:stretch>
              <a:fillRect/>
            </a:stretch>
          </p:blipFill>
          <p:spPr>
            <a:xfrm>
              <a:off x="16213971" y="6871198"/>
              <a:ext cx="8230313" cy="6931753"/>
            </a:xfrm>
            <a:prstGeom prst="rect">
              <a:avLst/>
            </a:prstGeom>
          </p:spPr>
        </p:pic>
        <p:pic>
          <p:nvPicPr>
            <p:cNvPr id="1042" name="Picture 18" descr="https://miro.medium.com/max/238/1*bPY-pIqmqNvDPbd8uh1Ht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21281" y="6954032"/>
              <a:ext cx="3207839" cy="86105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miro.medium.com/max/236/1*2IzF3h3zwH3Yhjb7-dt-Hw.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29473" y="6986180"/>
              <a:ext cx="2886688" cy="80949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miro.medium.com/max/649/1*FlKTGfKGCe7_JKuQaSUTBQ.png"/>
            <p:cNvPicPr>
              <a:picLocks noChangeAspect="1" noChangeArrowheads="1"/>
            </p:cNvPicPr>
            <p:nvPr/>
          </p:nvPicPr>
          <p:blipFill rotWithShape="1">
            <a:blip r:embed="rId10">
              <a:extLst>
                <a:ext uri="{28A0092B-C50C-407E-A947-70E740481C1C}">
                  <a14:useLocalDpi xmlns:a14="http://schemas.microsoft.com/office/drawing/2010/main" val="0"/>
                </a:ext>
              </a:extLst>
            </a:blip>
            <a:srcRect l="9293" t="13737" r="18293" b="12841"/>
            <a:stretch/>
          </p:blipFill>
          <p:spPr bwMode="auto">
            <a:xfrm>
              <a:off x="16421280" y="7859673"/>
              <a:ext cx="5104361" cy="30015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s://miro.medium.com/max/640/1*RyWYR6Uug41qm9Thiqpcug.png"/>
            <p:cNvPicPr>
              <a:picLocks noChangeAspect="1" noChangeArrowheads="1"/>
            </p:cNvPicPr>
            <p:nvPr/>
          </p:nvPicPr>
          <p:blipFill rotWithShape="1">
            <a:blip r:embed="rId11">
              <a:extLst>
                <a:ext uri="{28A0092B-C50C-407E-A947-70E740481C1C}">
                  <a14:useLocalDpi xmlns:a14="http://schemas.microsoft.com/office/drawing/2010/main" val="0"/>
                </a:ext>
              </a:extLst>
            </a:blip>
            <a:srcRect l="10755" t="12477" r="15002" b="14920"/>
            <a:stretch/>
          </p:blipFill>
          <p:spPr bwMode="auto">
            <a:xfrm>
              <a:off x="19453959" y="10808131"/>
              <a:ext cx="4968757" cy="29609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Группа 19"/>
          <p:cNvGrpSpPr/>
          <p:nvPr/>
        </p:nvGrpSpPr>
        <p:grpSpPr>
          <a:xfrm>
            <a:off x="-723096" y="0"/>
            <a:ext cx="8847921" cy="6871197"/>
            <a:chOff x="-723096" y="0"/>
            <a:chExt cx="8847921" cy="6871197"/>
          </a:xfrm>
        </p:grpSpPr>
        <p:grpSp>
          <p:nvGrpSpPr>
            <p:cNvPr id="6" name="Группа 5"/>
            <p:cNvGrpSpPr/>
            <p:nvPr/>
          </p:nvGrpSpPr>
          <p:grpSpPr>
            <a:xfrm>
              <a:off x="-723096" y="0"/>
              <a:ext cx="8832840" cy="6871197"/>
              <a:chOff x="-723096" y="0"/>
              <a:chExt cx="8832840" cy="6871197"/>
            </a:xfrm>
          </p:grpSpPr>
          <p:grpSp>
            <p:nvGrpSpPr>
              <p:cNvPr id="3" name="Группа 2"/>
              <p:cNvGrpSpPr/>
              <p:nvPr/>
            </p:nvGrpSpPr>
            <p:grpSpPr>
              <a:xfrm>
                <a:off x="0" y="0"/>
                <a:ext cx="8109744" cy="6871197"/>
                <a:chOff x="0" y="0"/>
                <a:chExt cx="8109744" cy="6871197"/>
              </a:xfrm>
            </p:grpSpPr>
            <p:sp>
              <p:nvSpPr>
                <p:cNvPr id="234" name="Rectangle"/>
                <p:cNvSpPr/>
                <p:nvPr/>
              </p:nvSpPr>
              <p:spPr>
                <a:xfrm>
                  <a:off x="0" y="0"/>
                  <a:ext cx="8109744" cy="6871197"/>
                </a:xfrm>
                <a:prstGeom prst="rect">
                  <a:avLst/>
                </a:prstGeom>
                <a:solidFill>
                  <a:srgbClr val="82CBF1"/>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2" name="Рисунок 1"/>
                <p:cNvPicPr>
                  <a:picLocks noChangeAspect="1"/>
                </p:cNvPicPr>
                <p:nvPr/>
              </p:nvPicPr>
              <p:blipFill>
                <a:blip r:embed="rId12"/>
                <a:stretch>
                  <a:fillRect/>
                </a:stretch>
              </p:blipFill>
              <p:spPr>
                <a:xfrm>
                  <a:off x="403156" y="2298651"/>
                  <a:ext cx="3651716" cy="4003688"/>
                </a:xfrm>
                <a:prstGeom prst="rect">
                  <a:avLst/>
                </a:prstGeom>
              </p:spPr>
            </p:pic>
          </p:grpSp>
          <p:sp>
            <p:nvSpPr>
              <p:cNvPr id="19" name="Lorem Ipsum is simply dummy text of the printing and typesetting industry. Lorem Ipsum has been the industry's standard dummy text ever since the 1500s"/>
              <p:cNvSpPr txBox="1"/>
              <p:nvPr/>
            </p:nvSpPr>
            <p:spPr>
              <a:xfrm>
                <a:off x="-723096" y="1340528"/>
                <a:ext cx="5512581" cy="57001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10000"/>
                      </a:schemeClr>
                    </a:solidFill>
                    <a:latin typeface="Poppins Medium" charset="0"/>
                    <a:ea typeface="Poppins Medium" charset="0"/>
                    <a:cs typeface="Poppins Medium" charset="0"/>
                  </a:rPr>
                  <a:t>Пусть дана матрица А</a:t>
                </a:r>
                <a:endParaRPr sz="2800" dirty="0">
                  <a:solidFill>
                    <a:schemeClr val="tx2">
                      <a:lumMod val="10000"/>
                    </a:schemeClr>
                  </a:solidFill>
                  <a:latin typeface="Poppins Medium" charset="0"/>
                  <a:ea typeface="Poppins Medium" charset="0"/>
                  <a:cs typeface="Poppins Medium" charset="0"/>
                </a:endParaRPr>
              </a:p>
            </p:txBody>
          </p:sp>
        </p:grpSp>
        <p:pic>
          <p:nvPicPr>
            <p:cNvPr id="1050" name="Picture 26" descr="https://miro.medium.com/max/335/1*P4VgGcZYQl04Jqa4NW9b4A.png"/>
            <p:cNvPicPr>
              <a:picLocks noChangeAspect="1" noChangeArrowheads="1"/>
            </p:cNvPicPr>
            <p:nvPr/>
          </p:nvPicPr>
          <p:blipFill rotWithShape="1">
            <a:blip r:embed="rId13">
              <a:extLst>
                <a:ext uri="{28A0092B-C50C-407E-A947-70E740481C1C}">
                  <a14:useLocalDpi xmlns:a14="http://schemas.microsoft.com/office/drawing/2010/main" val="0"/>
                </a:ext>
              </a:extLst>
            </a:blip>
            <a:srcRect l="10583" t="29787" r="6351" b="32531"/>
            <a:stretch/>
          </p:blipFill>
          <p:spPr bwMode="auto">
            <a:xfrm>
              <a:off x="1469227" y="0"/>
              <a:ext cx="6655598" cy="1057065"/>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Прямоугольник 30"/>
          <p:cNvSpPr/>
          <p:nvPr/>
        </p:nvSpPr>
        <p:spPr>
          <a:xfrm>
            <a:off x="-398585" y="-539262"/>
            <a:ext cx="25462523" cy="14864862"/>
          </a:xfrm>
          <a:prstGeom prst="rect">
            <a:avLst/>
          </a:prstGeom>
          <a:solidFill>
            <a:schemeClr val="bg2">
              <a:lumMod val="75000"/>
              <a:alpha val="69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nvGrpSpPr>
          <p:cNvPr id="17" name="Группа 16"/>
          <p:cNvGrpSpPr/>
          <p:nvPr/>
        </p:nvGrpSpPr>
        <p:grpSpPr>
          <a:xfrm>
            <a:off x="5900074" y="2669597"/>
            <a:ext cx="12968348" cy="11072798"/>
            <a:chOff x="8109744" y="6871197"/>
            <a:chExt cx="8164512" cy="6897908"/>
          </a:xfrm>
          <a:effectLst>
            <a:glow rad="1638300">
              <a:schemeClr val="bg2">
                <a:lumMod val="75000"/>
                <a:alpha val="83000"/>
              </a:schemeClr>
            </a:glow>
          </a:effectLst>
        </p:grpSpPr>
        <p:sp>
          <p:nvSpPr>
            <p:cNvPr id="16" name="Прямоугольник 15"/>
            <p:cNvSpPr/>
            <p:nvPr/>
          </p:nvSpPr>
          <p:spPr>
            <a:xfrm>
              <a:off x="8109744" y="6871197"/>
              <a:ext cx="8164512" cy="689790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036" name="Picture 12" descr="https://miro.medium.com/max/866/1*8CpQG9mcdZ0Io5fe80uu_g.png"/>
            <p:cNvPicPr>
              <a:picLocks noChangeAspect="1" noChangeArrowheads="1"/>
            </p:cNvPicPr>
            <p:nvPr/>
          </p:nvPicPr>
          <p:blipFill rotWithShape="1">
            <a:blip r:embed="rId14">
              <a:extLst>
                <a:ext uri="{28A0092B-C50C-407E-A947-70E740481C1C}">
                  <a14:useLocalDpi xmlns:a14="http://schemas.microsoft.com/office/drawing/2010/main" val="0"/>
                </a:ext>
              </a:extLst>
            </a:blip>
            <a:srcRect t="10012" r="49300"/>
            <a:stretch/>
          </p:blipFill>
          <p:spPr bwMode="auto">
            <a:xfrm>
              <a:off x="8198298" y="7795677"/>
              <a:ext cx="7992959" cy="77791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miro.medium.com/max/866/1*8CpQG9mcdZ0Io5fe80uu_g.png"/>
            <p:cNvPicPr>
              <a:picLocks noChangeAspect="1" noChangeArrowheads="1"/>
            </p:cNvPicPr>
            <p:nvPr/>
          </p:nvPicPr>
          <p:blipFill rotWithShape="1">
            <a:blip r:embed="rId14">
              <a:extLst>
                <a:ext uri="{28A0092B-C50C-407E-A947-70E740481C1C}">
                  <a14:useLocalDpi xmlns:a14="http://schemas.microsoft.com/office/drawing/2010/main" val="0"/>
                </a:ext>
              </a:extLst>
            </a:blip>
            <a:srcRect l="51416" t="19377"/>
            <a:stretch/>
          </p:blipFill>
          <p:spPr bwMode="auto">
            <a:xfrm>
              <a:off x="8198298" y="8872754"/>
              <a:ext cx="7203968" cy="655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miro.medium.com/max/178/1*h2MDyYEUfOVrATG7KTmSrA.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56512" y="10093885"/>
              <a:ext cx="5887540" cy="310961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7355168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Группа 11"/>
          <p:cNvGrpSpPr/>
          <p:nvPr/>
        </p:nvGrpSpPr>
        <p:grpSpPr>
          <a:xfrm>
            <a:off x="8109744" y="0"/>
            <a:ext cx="8164512" cy="6871198"/>
            <a:chOff x="8109744" y="0"/>
            <a:chExt cx="8164512" cy="6871198"/>
          </a:xfrm>
        </p:grpSpPr>
        <p:sp>
          <p:nvSpPr>
            <p:cNvPr id="9" name="Прямоугольник 8"/>
            <p:cNvSpPr/>
            <p:nvPr/>
          </p:nvSpPr>
          <p:spPr>
            <a:xfrm>
              <a:off x="8109744" y="0"/>
              <a:ext cx="8164512" cy="6871198"/>
            </a:xfrm>
            <a:prstGeom prst="rect">
              <a:avLst/>
            </a:prstGeom>
            <a:solidFill>
              <a:srgbClr val="FFFFFF"/>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43" name="Lorem Ipsum is simply dummy text of the printing and typesetting industry. Lorem Ipsum has been the industry's standard dummy text ever since the 1500s"/>
            <p:cNvSpPr txBox="1"/>
            <p:nvPr/>
          </p:nvSpPr>
          <p:spPr>
            <a:xfrm>
              <a:off x="9451188" y="423900"/>
              <a:ext cx="5512581" cy="57001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50000"/>
                    </a:schemeClr>
                  </a:solidFill>
                  <a:latin typeface="Poppins Medium" charset="0"/>
                  <a:ea typeface="Poppins Medium" charset="0"/>
                  <a:cs typeface="Poppins Medium" charset="0"/>
                </a:rPr>
                <a:t>Находим матрицу</a:t>
              </a:r>
              <a:r>
                <a:rPr lang="en-US" sz="2800" dirty="0" smtClean="0">
                  <a:solidFill>
                    <a:schemeClr val="tx2">
                      <a:lumMod val="50000"/>
                    </a:schemeClr>
                  </a:solidFill>
                  <a:latin typeface="Poppins Medium" charset="0"/>
                  <a:ea typeface="Poppins Medium" charset="0"/>
                  <a:cs typeface="Poppins Medium" charset="0"/>
                </a:rPr>
                <a:t> U</a:t>
              </a:r>
              <a:r>
                <a:rPr lang="ru-RU" sz="2800" dirty="0" smtClean="0">
                  <a:solidFill>
                    <a:schemeClr val="tx2">
                      <a:lumMod val="50000"/>
                    </a:schemeClr>
                  </a:solidFill>
                  <a:latin typeface="Poppins Medium" charset="0"/>
                  <a:ea typeface="Poppins Medium" charset="0"/>
                  <a:cs typeface="Poppins Medium" charset="0"/>
                </a:rPr>
                <a:t> </a:t>
              </a:r>
              <a:endParaRPr sz="2800" dirty="0">
                <a:solidFill>
                  <a:schemeClr val="tx2">
                    <a:lumMod val="50000"/>
                  </a:schemeClr>
                </a:solidFill>
                <a:latin typeface="Poppins Medium" charset="0"/>
                <a:ea typeface="Poppins Medium" charset="0"/>
                <a:cs typeface="Poppins Medium" charset="0"/>
              </a:endParaRPr>
            </a:p>
          </p:txBody>
        </p:sp>
        <p:pic>
          <p:nvPicPr>
            <p:cNvPr id="7" name="Рисунок 6"/>
            <p:cNvPicPr>
              <a:picLocks noChangeAspect="1"/>
            </p:cNvPicPr>
            <p:nvPr/>
          </p:nvPicPr>
          <p:blipFill>
            <a:blip r:embed="rId3"/>
            <a:stretch>
              <a:fillRect/>
            </a:stretch>
          </p:blipFill>
          <p:spPr>
            <a:xfrm>
              <a:off x="8381634" y="2696307"/>
              <a:ext cx="7562618" cy="1927726"/>
            </a:xfrm>
            <a:prstGeom prst="rect">
              <a:avLst/>
            </a:prstGeom>
          </p:spPr>
        </p:pic>
      </p:grpSp>
      <p:grpSp>
        <p:nvGrpSpPr>
          <p:cNvPr id="14" name="Группа 13"/>
          <p:cNvGrpSpPr/>
          <p:nvPr/>
        </p:nvGrpSpPr>
        <p:grpSpPr>
          <a:xfrm>
            <a:off x="16274256" y="0"/>
            <a:ext cx="8109744" cy="6871198"/>
            <a:chOff x="16274256" y="0"/>
            <a:chExt cx="8109744" cy="6871198"/>
          </a:xfrm>
        </p:grpSpPr>
        <p:sp>
          <p:nvSpPr>
            <p:cNvPr id="13" name="Прямоугольник 12"/>
            <p:cNvSpPr/>
            <p:nvPr/>
          </p:nvSpPr>
          <p:spPr>
            <a:xfrm>
              <a:off x="16274256" y="0"/>
              <a:ext cx="8109744" cy="687119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028" name="Picture 4" descr="https://miro.medium.com/max/121/1*OUnqg479Fwqy-g_kU-493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40885" y="825536"/>
              <a:ext cx="3674587" cy="14395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215/1*lE0qLizoEA0fT6YUQSzkz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21903" y="3990043"/>
              <a:ext cx="6382894" cy="17070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Группа 14"/>
          <p:cNvGrpSpPr/>
          <p:nvPr/>
        </p:nvGrpSpPr>
        <p:grpSpPr>
          <a:xfrm>
            <a:off x="-90407" y="6837352"/>
            <a:ext cx="8230313" cy="6931753"/>
            <a:chOff x="-90407" y="6837352"/>
            <a:chExt cx="8230313" cy="6931753"/>
          </a:xfrm>
        </p:grpSpPr>
        <p:pic>
          <p:nvPicPr>
            <p:cNvPr id="11" name="Рисунок 10"/>
            <p:cNvPicPr>
              <a:picLocks noChangeAspect="1"/>
            </p:cNvPicPr>
            <p:nvPr/>
          </p:nvPicPr>
          <p:blipFill>
            <a:blip r:embed="rId6"/>
            <a:stretch>
              <a:fillRect/>
            </a:stretch>
          </p:blipFill>
          <p:spPr>
            <a:xfrm>
              <a:off x="-90407" y="6837352"/>
              <a:ext cx="8230313" cy="6931753"/>
            </a:xfrm>
            <a:prstGeom prst="rect">
              <a:avLst/>
            </a:prstGeom>
          </p:spPr>
        </p:pic>
        <p:pic>
          <p:nvPicPr>
            <p:cNvPr id="1034" name="Picture 10" descr="https://miro.medium.com/max/369/0*EWT0glVlwjv1Qrrh.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503" y="9200518"/>
              <a:ext cx="7324537" cy="2259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Группа 16"/>
          <p:cNvGrpSpPr/>
          <p:nvPr/>
        </p:nvGrpSpPr>
        <p:grpSpPr>
          <a:xfrm>
            <a:off x="8109744" y="6871197"/>
            <a:ext cx="8164512" cy="6897908"/>
            <a:chOff x="8109744" y="6871197"/>
            <a:chExt cx="8164512" cy="6897908"/>
          </a:xfrm>
        </p:grpSpPr>
        <p:sp>
          <p:nvSpPr>
            <p:cNvPr id="16" name="Прямоугольник 15"/>
            <p:cNvSpPr/>
            <p:nvPr/>
          </p:nvSpPr>
          <p:spPr>
            <a:xfrm>
              <a:off x="8109744" y="6871197"/>
              <a:ext cx="8164512" cy="689790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036" name="Picture 12" descr="https://miro.medium.com/max/866/1*8CpQG9mcdZ0Io5fe80uu_g.png"/>
            <p:cNvPicPr>
              <a:picLocks noChangeAspect="1" noChangeArrowheads="1"/>
            </p:cNvPicPr>
            <p:nvPr/>
          </p:nvPicPr>
          <p:blipFill rotWithShape="1">
            <a:blip r:embed="rId8">
              <a:extLst>
                <a:ext uri="{28A0092B-C50C-407E-A947-70E740481C1C}">
                  <a14:useLocalDpi xmlns:a14="http://schemas.microsoft.com/office/drawing/2010/main" val="0"/>
                </a:ext>
              </a:extLst>
            </a:blip>
            <a:srcRect t="10012" r="49300"/>
            <a:stretch/>
          </p:blipFill>
          <p:spPr bwMode="auto">
            <a:xfrm>
              <a:off x="8198298" y="7795677"/>
              <a:ext cx="7992959" cy="77791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miro.medium.com/max/866/1*8CpQG9mcdZ0Io5fe80uu_g.png"/>
            <p:cNvPicPr>
              <a:picLocks noChangeAspect="1" noChangeArrowheads="1"/>
            </p:cNvPicPr>
            <p:nvPr/>
          </p:nvPicPr>
          <p:blipFill rotWithShape="1">
            <a:blip r:embed="rId8">
              <a:extLst>
                <a:ext uri="{28A0092B-C50C-407E-A947-70E740481C1C}">
                  <a14:useLocalDpi xmlns:a14="http://schemas.microsoft.com/office/drawing/2010/main" val="0"/>
                </a:ext>
              </a:extLst>
            </a:blip>
            <a:srcRect l="51416" t="19377"/>
            <a:stretch/>
          </p:blipFill>
          <p:spPr bwMode="auto">
            <a:xfrm>
              <a:off x="8198298" y="8872754"/>
              <a:ext cx="7203968" cy="655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miro.medium.com/max/178/1*h2MDyYEUfOVrATG7KTmSr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56512" y="10093885"/>
              <a:ext cx="5887540" cy="3109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Группа 19"/>
          <p:cNvGrpSpPr/>
          <p:nvPr/>
        </p:nvGrpSpPr>
        <p:grpSpPr>
          <a:xfrm>
            <a:off x="-723096" y="0"/>
            <a:ext cx="8847921" cy="6871197"/>
            <a:chOff x="-723096" y="0"/>
            <a:chExt cx="8847921" cy="6871197"/>
          </a:xfrm>
        </p:grpSpPr>
        <p:grpSp>
          <p:nvGrpSpPr>
            <p:cNvPr id="6" name="Группа 5"/>
            <p:cNvGrpSpPr/>
            <p:nvPr/>
          </p:nvGrpSpPr>
          <p:grpSpPr>
            <a:xfrm>
              <a:off x="-723096" y="0"/>
              <a:ext cx="8832840" cy="6871197"/>
              <a:chOff x="-723096" y="0"/>
              <a:chExt cx="8832840" cy="6871197"/>
            </a:xfrm>
          </p:grpSpPr>
          <p:grpSp>
            <p:nvGrpSpPr>
              <p:cNvPr id="3" name="Группа 2"/>
              <p:cNvGrpSpPr/>
              <p:nvPr/>
            </p:nvGrpSpPr>
            <p:grpSpPr>
              <a:xfrm>
                <a:off x="0" y="0"/>
                <a:ext cx="8109744" cy="6871197"/>
                <a:chOff x="0" y="0"/>
                <a:chExt cx="8109744" cy="6871197"/>
              </a:xfrm>
            </p:grpSpPr>
            <p:sp>
              <p:nvSpPr>
                <p:cNvPr id="234" name="Rectangle"/>
                <p:cNvSpPr/>
                <p:nvPr/>
              </p:nvSpPr>
              <p:spPr>
                <a:xfrm>
                  <a:off x="0" y="0"/>
                  <a:ext cx="8109744" cy="6871197"/>
                </a:xfrm>
                <a:prstGeom prst="rect">
                  <a:avLst/>
                </a:prstGeom>
                <a:solidFill>
                  <a:srgbClr val="82CBF1"/>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2" name="Рисунок 1"/>
                <p:cNvPicPr>
                  <a:picLocks noChangeAspect="1"/>
                </p:cNvPicPr>
                <p:nvPr/>
              </p:nvPicPr>
              <p:blipFill>
                <a:blip r:embed="rId10"/>
                <a:stretch>
                  <a:fillRect/>
                </a:stretch>
              </p:blipFill>
              <p:spPr>
                <a:xfrm>
                  <a:off x="403156" y="2298651"/>
                  <a:ext cx="3651716" cy="4003688"/>
                </a:xfrm>
                <a:prstGeom prst="rect">
                  <a:avLst/>
                </a:prstGeom>
              </p:spPr>
            </p:pic>
          </p:grpSp>
          <p:sp>
            <p:nvSpPr>
              <p:cNvPr id="19" name="Lorem Ipsum is simply dummy text of the printing and typesetting industry. Lorem Ipsum has been the industry's standard dummy text ever since the 1500s"/>
              <p:cNvSpPr txBox="1"/>
              <p:nvPr/>
            </p:nvSpPr>
            <p:spPr>
              <a:xfrm>
                <a:off x="-723096" y="1340528"/>
                <a:ext cx="5512581" cy="57001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10000"/>
                      </a:schemeClr>
                    </a:solidFill>
                    <a:latin typeface="Poppins Medium" charset="0"/>
                    <a:ea typeface="Poppins Medium" charset="0"/>
                    <a:cs typeface="Poppins Medium" charset="0"/>
                  </a:rPr>
                  <a:t>Пусть дана матрица А</a:t>
                </a:r>
                <a:endParaRPr sz="2800" dirty="0">
                  <a:solidFill>
                    <a:schemeClr val="tx2">
                      <a:lumMod val="10000"/>
                    </a:schemeClr>
                  </a:solidFill>
                  <a:latin typeface="Poppins Medium" charset="0"/>
                  <a:ea typeface="Poppins Medium" charset="0"/>
                  <a:cs typeface="Poppins Medium" charset="0"/>
                </a:endParaRPr>
              </a:p>
            </p:txBody>
          </p:sp>
        </p:grpSp>
        <p:pic>
          <p:nvPicPr>
            <p:cNvPr id="1050" name="Picture 26" descr="https://miro.medium.com/max/335/1*P4VgGcZYQl04Jqa4NW9b4A.png"/>
            <p:cNvPicPr>
              <a:picLocks noChangeAspect="1" noChangeArrowheads="1"/>
            </p:cNvPicPr>
            <p:nvPr/>
          </p:nvPicPr>
          <p:blipFill rotWithShape="1">
            <a:blip r:embed="rId11">
              <a:extLst>
                <a:ext uri="{28A0092B-C50C-407E-A947-70E740481C1C}">
                  <a14:useLocalDpi xmlns:a14="http://schemas.microsoft.com/office/drawing/2010/main" val="0"/>
                </a:ext>
              </a:extLst>
            </a:blip>
            <a:srcRect l="10583" t="29787" r="6351" b="32531"/>
            <a:stretch/>
          </p:blipFill>
          <p:spPr bwMode="auto">
            <a:xfrm>
              <a:off x="1469227" y="0"/>
              <a:ext cx="6655598" cy="1057065"/>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Прямоугольник 30"/>
          <p:cNvSpPr/>
          <p:nvPr/>
        </p:nvSpPr>
        <p:spPr>
          <a:xfrm>
            <a:off x="-398585" y="-539262"/>
            <a:ext cx="25462523" cy="14864862"/>
          </a:xfrm>
          <a:prstGeom prst="rect">
            <a:avLst/>
          </a:prstGeom>
          <a:solidFill>
            <a:schemeClr val="bg2">
              <a:lumMod val="75000"/>
              <a:alpha val="69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nvGrpSpPr>
          <p:cNvPr id="18" name="Группа 17"/>
          <p:cNvGrpSpPr/>
          <p:nvPr/>
        </p:nvGrpSpPr>
        <p:grpSpPr>
          <a:xfrm>
            <a:off x="10410093" y="2508738"/>
            <a:ext cx="14034192" cy="11294213"/>
            <a:chOff x="16213971" y="6871198"/>
            <a:chExt cx="8230313" cy="6931753"/>
          </a:xfrm>
          <a:effectLst>
            <a:glow rad="1905000">
              <a:schemeClr val="bg2">
                <a:lumMod val="75000"/>
                <a:alpha val="74000"/>
              </a:schemeClr>
            </a:glow>
          </a:effectLst>
        </p:grpSpPr>
        <p:pic>
          <p:nvPicPr>
            <p:cNvPr id="10" name="Рисунок 9"/>
            <p:cNvPicPr>
              <a:picLocks noChangeAspect="1"/>
            </p:cNvPicPr>
            <p:nvPr/>
          </p:nvPicPr>
          <p:blipFill>
            <a:blip r:embed="rId6"/>
            <a:stretch>
              <a:fillRect/>
            </a:stretch>
          </p:blipFill>
          <p:spPr>
            <a:xfrm>
              <a:off x="16213971" y="6871198"/>
              <a:ext cx="8230313" cy="6931753"/>
            </a:xfrm>
            <a:prstGeom prst="rect">
              <a:avLst/>
            </a:prstGeom>
          </p:spPr>
        </p:pic>
        <p:pic>
          <p:nvPicPr>
            <p:cNvPr id="1042" name="Picture 18" descr="https://miro.medium.com/max/238/1*bPY-pIqmqNvDPbd8uh1Htw.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421281" y="6954032"/>
              <a:ext cx="3207839" cy="86105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miro.medium.com/max/236/1*2IzF3h3zwH3Yhjb7-dt-Hw.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729473" y="6986180"/>
              <a:ext cx="2886688" cy="80949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miro.medium.com/max/649/1*FlKTGfKGCe7_JKuQaSUTBQ.png"/>
            <p:cNvPicPr>
              <a:picLocks noChangeAspect="1" noChangeArrowheads="1"/>
            </p:cNvPicPr>
            <p:nvPr/>
          </p:nvPicPr>
          <p:blipFill rotWithShape="1">
            <a:blip r:embed="rId14">
              <a:extLst>
                <a:ext uri="{28A0092B-C50C-407E-A947-70E740481C1C}">
                  <a14:useLocalDpi xmlns:a14="http://schemas.microsoft.com/office/drawing/2010/main" val="0"/>
                </a:ext>
              </a:extLst>
            </a:blip>
            <a:srcRect l="9293" t="13737" r="18293" b="12841"/>
            <a:stretch/>
          </p:blipFill>
          <p:spPr bwMode="auto">
            <a:xfrm>
              <a:off x="16421280" y="7859673"/>
              <a:ext cx="5104361" cy="30015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s://miro.medium.com/max/640/1*RyWYR6Uug41qm9Thiqpcug.png"/>
            <p:cNvPicPr>
              <a:picLocks noChangeAspect="1" noChangeArrowheads="1"/>
            </p:cNvPicPr>
            <p:nvPr/>
          </p:nvPicPr>
          <p:blipFill rotWithShape="1">
            <a:blip r:embed="rId15">
              <a:extLst>
                <a:ext uri="{28A0092B-C50C-407E-A947-70E740481C1C}">
                  <a14:useLocalDpi xmlns:a14="http://schemas.microsoft.com/office/drawing/2010/main" val="0"/>
                </a:ext>
              </a:extLst>
            </a:blip>
            <a:srcRect l="10755" t="12477" r="15002" b="14920"/>
            <a:stretch/>
          </p:blipFill>
          <p:spPr bwMode="auto">
            <a:xfrm>
              <a:off x="19453959" y="10808131"/>
              <a:ext cx="4968757" cy="29609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9885268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рямоугольник 15"/>
          <p:cNvSpPr/>
          <p:nvPr/>
        </p:nvSpPr>
        <p:spPr>
          <a:xfrm>
            <a:off x="8109744" y="6871197"/>
            <a:ext cx="8164512" cy="689790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nvGrpSpPr>
          <p:cNvPr id="5" name="Группа 4"/>
          <p:cNvGrpSpPr/>
          <p:nvPr/>
        </p:nvGrpSpPr>
        <p:grpSpPr>
          <a:xfrm>
            <a:off x="8109744" y="0"/>
            <a:ext cx="8164512" cy="6871198"/>
            <a:chOff x="8109744" y="0"/>
            <a:chExt cx="8164512" cy="6871198"/>
          </a:xfrm>
        </p:grpSpPr>
        <p:sp>
          <p:nvSpPr>
            <p:cNvPr id="9" name="Прямоугольник 8"/>
            <p:cNvSpPr/>
            <p:nvPr/>
          </p:nvSpPr>
          <p:spPr>
            <a:xfrm>
              <a:off x="8109744" y="0"/>
              <a:ext cx="8164512" cy="6871198"/>
            </a:xfrm>
            <a:prstGeom prst="rect">
              <a:avLst/>
            </a:prstGeom>
            <a:solidFill>
              <a:srgbClr val="FFFFFF"/>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2052" name="Picture 4" descr="https://miro.medium.com/max/149/1*yqx_NGXQ1n347kgDo82V9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7090" y="1287975"/>
              <a:ext cx="4350941" cy="45337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Группа 7"/>
          <p:cNvGrpSpPr/>
          <p:nvPr/>
        </p:nvGrpSpPr>
        <p:grpSpPr>
          <a:xfrm>
            <a:off x="16274256" y="0"/>
            <a:ext cx="8109744" cy="6871198"/>
            <a:chOff x="16274256" y="0"/>
            <a:chExt cx="8109744" cy="6871198"/>
          </a:xfrm>
        </p:grpSpPr>
        <p:sp>
          <p:nvSpPr>
            <p:cNvPr id="13" name="Прямоугольник 12"/>
            <p:cNvSpPr/>
            <p:nvPr/>
          </p:nvSpPr>
          <p:spPr>
            <a:xfrm>
              <a:off x="16274256" y="0"/>
              <a:ext cx="8109744" cy="687119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2054" name="Picture 6" descr="https://miro.medium.com/max/211/0*jBlX_dIFgVW-4-p8.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4978" y="2244578"/>
              <a:ext cx="6383945" cy="3437512"/>
            </a:xfrm>
            <a:prstGeom prst="rect">
              <a:avLst/>
            </a:prstGeom>
            <a:noFill/>
            <a:extLst>
              <a:ext uri="{909E8E84-426E-40DD-AFC4-6F175D3DCCD1}">
                <a14:hiddenFill xmlns:a14="http://schemas.microsoft.com/office/drawing/2010/main">
                  <a:solidFill>
                    <a:srgbClr val="FFFFFF"/>
                  </a:solidFill>
                </a14:hiddenFill>
              </a:ext>
            </a:extLst>
          </p:spPr>
        </p:pic>
        <p:sp>
          <p:nvSpPr>
            <p:cNvPr id="33" name="Lorem Ipsum is simply dummy text of the printing and typesetting industry. Lorem Ipsum has been the industry's standard dummy text ever since the 1500s"/>
            <p:cNvSpPr txBox="1"/>
            <p:nvPr/>
          </p:nvSpPr>
          <p:spPr>
            <a:xfrm>
              <a:off x="16726868" y="447345"/>
              <a:ext cx="7204519"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25000"/>
                    </a:schemeClr>
                  </a:solidFill>
                  <a:latin typeface="Poppins Medium" charset="0"/>
                  <a:ea typeface="Poppins Medium" charset="0"/>
                  <a:cs typeface="Poppins Medium" charset="0"/>
                </a:rPr>
                <a:t>Получаем матрицу </a:t>
              </a:r>
              <a:r>
                <a:rPr lang="en-US" sz="2800" dirty="0" smtClean="0">
                  <a:solidFill>
                    <a:schemeClr val="tx2">
                      <a:lumMod val="25000"/>
                    </a:schemeClr>
                  </a:solidFill>
                  <a:latin typeface="Poppins Medium" charset="0"/>
                  <a:ea typeface="Poppins Medium" charset="0"/>
                  <a:cs typeface="Poppins Medium" charset="0"/>
                </a:rPr>
                <a:t>U</a:t>
              </a:r>
              <a:endParaRPr sz="2800" dirty="0">
                <a:solidFill>
                  <a:schemeClr val="tx2">
                    <a:lumMod val="25000"/>
                  </a:schemeClr>
                </a:solidFill>
                <a:latin typeface="Poppins Medium" charset="0"/>
                <a:ea typeface="Poppins Medium" charset="0"/>
                <a:cs typeface="Poppins Medium" charset="0"/>
              </a:endParaRPr>
            </a:p>
          </p:txBody>
        </p:sp>
      </p:grpSp>
      <p:grpSp>
        <p:nvGrpSpPr>
          <p:cNvPr id="17" name="Группа 16"/>
          <p:cNvGrpSpPr/>
          <p:nvPr/>
        </p:nvGrpSpPr>
        <p:grpSpPr>
          <a:xfrm>
            <a:off x="-90407" y="6837352"/>
            <a:ext cx="8230313" cy="6931753"/>
            <a:chOff x="-90407" y="6837352"/>
            <a:chExt cx="8230313" cy="6931753"/>
          </a:xfrm>
        </p:grpSpPr>
        <p:pic>
          <p:nvPicPr>
            <p:cNvPr id="11" name="Рисунок 10"/>
            <p:cNvPicPr>
              <a:picLocks noChangeAspect="1"/>
            </p:cNvPicPr>
            <p:nvPr/>
          </p:nvPicPr>
          <p:blipFill>
            <a:blip r:embed="rId4"/>
            <a:stretch>
              <a:fillRect/>
            </a:stretch>
          </p:blipFill>
          <p:spPr>
            <a:xfrm>
              <a:off x="-90407" y="6837352"/>
              <a:ext cx="8230313" cy="6931753"/>
            </a:xfrm>
            <a:prstGeom prst="rect">
              <a:avLst/>
            </a:prstGeom>
          </p:spPr>
        </p:pic>
        <p:pic>
          <p:nvPicPr>
            <p:cNvPr id="2056" name="Picture 8" descr="https://miro.medium.com/max/226/0*og0Ypo3IzeR0ZaBU.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363" y="9239877"/>
              <a:ext cx="6449813" cy="3242727"/>
            </a:xfrm>
            <a:prstGeom prst="rect">
              <a:avLst/>
            </a:prstGeom>
            <a:noFill/>
            <a:extLst>
              <a:ext uri="{909E8E84-426E-40DD-AFC4-6F175D3DCCD1}">
                <a14:hiddenFill xmlns:a14="http://schemas.microsoft.com/office/drawing/2010/main">
                  <a:solidFill>
                    <a:srgbClr val="FFFFFF"/>
                  </a:solidFill>
                </a14:hiddenFill>
              </a:ext>
            </a:extLst>
          </p:spPr>
        </p:pic>
        <p:sp>
          <p:nvSpPr>
            <p:cNvPr id="36" name="Lorem Ipsum is simply dummy text of the printing and typesetting industry. Lorem Ipsum has been the industry's standard dummy text ever since the 1500s"/>
            <p:cNvSpPr txBox="1"/>
            <p:nvPr/>
          </p:nvSpPr>
          <p:spPr>
            <a:xfrm>
              <a:off x="258819" y="7366241"/>
              <a:ext cx="7204519"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25000"/>
                    </a:schemeClr>
                  </a:solidFill>
                  <a:latin typeface="Poppins Medium" charset="0"/>
                  <a:ea typeface="Poppins Medium" charset="0"/>
                  <a:cs typeface="Poppins Medium" charset="0"/>
                </a:rPr>
                <a:t>Проделываем те же вычисления для нахождения матрицы </a:t>
              </a:r>
              <a:r>
                <a:rPr lang="en-US" sz="2800" dirty="0" smtClean="0">
                  <a:solidFill>
                    <a:schemeClr val="tx2">
                      <a:lumMod val="25000"/>
                    </a:schemeClr>
                  </a:solidFill>
                  <a:latin typeface="Poppins Medium" charset="0"/>
                  <a:ea typeface="Poppins Medium" charset="0"/>
                  <a:cs typeface="Poppins Medium" charset="0"/>
                </a:rPr>
                <a:t>V</a:t>
              </a:r>
              <a:endParaRPr sz="2800" dirty="0">
                <a:solidFill>
                  <a:schemeClr val="tx2">
                    <a:lumMod val="25000"/>
                  </a:schemeClr>
                </a:solidFill>
                <a:latin typeface="Poppins Medium" charset="0"/>
                <a:ea typeface="Poppins Medium" charset="0"/>
                <a:cs typeface="Poppins Medium" charset="0"/>
              </a:endParaRPr>
            </a:p>
          </p:txBody>
        </p:sp>
      </p:grpSp>
      <p:pic>
        <p:nvPicPr>
          <p:cNvPr id="2058" name="Picture 10" descr="https://miro.medium.com/max/151/0*_cFujQ92IHXvqhjZ.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5275" y="9239877"/>
            <a:ext cx="6051897" cy="215067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Группа 17"/>
          <p:cNvGrpSpPr/>
          <p:nvPr/>
        </p:nvGrpSpPr>
        <p:grpSpPr>
          <a:xfrm>
            <a:off x="16213972" y="6854275"/>
            <a:ext cx="8230313" cy="6931753"/>
            <a:chOff x="16213972" y="6854275"/>
            <a:chExt cx="8230313" cy="6931753"/>
          </a:xfrm>
        </p:grpSpPr>
        <p:pic>
          <p:nvPicPr>
            <p:cNvPr id="10" name="Рисунок 9"/>
            <p:cNvPicPr>
              <a:picLocks noChangeAspect="1"/>
            </p:cNvPicPr>
            <p:nvPr/>
          </p:nvPicPr>
          <p:blipFill>
            <a:blip r:embed="rId4"/>
            <a:stretch>
              <a:fillRect/>
            </a:stretch>
          </p:blipFill>
          <p:spPr>
            <a:xfrm>
              <a:off x="16213972" y="6854275"/>
              <a:ext cx="8230313" cy="6931753"/>
            </a:xfrm>
            <a:prstGeom prst="rect">
              <a:avLst/>
            </a:prstGeom>
          </p:spPr>
        </p:pic>
        <p:sp>
          <p:nvSpPr>
            <p:cNvPr id="39" name="Lorem Ipsum is simply dummy text of the printing and typesetting industry. Lorem Ipsum has been the industry's standard dummy text ever since the 1500s"/>
            <p:cNvSpPr txBox="1"/>
            <p:nvPr/>
          </p:nvSpPr>
          <p:spPr>
            <a:xfrm>
              <a:off x="16458188" y="7301620"/>
              <a:ext cx="7357524"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fontScale="85000" lnSpcReduction="10000"/>
            </a:bodyPr>
            <a:lstStyle>
              <a:lvl1pPr algn="ctr"/>
            </a:lstStyle>
            <a:p>
              <a:pPr algn="l">
                <a:lnSpc>
                  <a:spcPct val="120000"/>
                </a:lnSpc>
              </a:pPr>
              <a:r>
                <a:rPr lang="ru-RU" sz="2800" dirty="0">
                  <a:solidFill>
                    <a:schemeClr val="tx2">
                      <a:lumMod val="25000"/>
                    </a:schemeClr>
                  </a:solidFill>
                  <a:latin typeface="Poppins Medium" charset="0"/>
                  <a:ea typeface="Poppins Medium" charset="0"/>
                  <a:cs typeface="Poppins Medium" charset="0"/>
                </a:rPr>
                <a:t>S представляет собой диагональную матрицу, значения которой представляют собой квадратный корень из собственных значений либо</a:t>
              </a:r>
            </a:p>
            <a:p>
              <a:endParaRPr lang="ru-RU" sz="2800" dirty="0">
                <a:solidFill>
                  <a:schemeClr val="tx2">
                    <a:lumMod val="25000"/>
                  </a:schemeClr>
                </a:solidFill>
                <a:latin typeface="Poppins Medium" charset="0"/>
                <a:ea typeface="Poppins Medium" charset="0"/>
                <a:cs typeface="Poppins Medium" charset="0"/>
              </a:endParaRPr>
            </a:p>
          </p:txBody>
        </p:sp>
        <p:pic>
          <p:nvPicPr>
            <p:cNvPr id="2060" name="Picture 12" descr="https://miro.medium.com/max/109/1*wTgxCHlqtkiRP6kdKnRhc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78267" y="8794789"/>
              <a:ext cx="2717365" cy="99949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miro.medium.com/max/334/1*eJv0z-cf5ECITlBrnNIpQQ.png"/>
            <p:cNvPicPr>
              <a:picLocks noChangeAspect="1" noChangeArrowheads="1"/>
            </p:cNvPicPr>
            <p:nvPr/>
          </p:nvPicPr>
          <p:blipFill rotWithShape="1">
            <a:blip r:embed="rId8">
              <a:extLst>
                <a:ext uri="{28A0092B-C50C-407E-A947-70E740481C1C}">
                  <a14:useLocalDpi xmlns:a14="http://schemas.microsoft.com/office/drawing/2010/main" val="0"/>
                </a:ext>
              </a:extLst>
            </a:blip>
            <a:srcRect l="18191" t="13752" r="14483" b="12662"/>
            <a:stretch/>
          </p:blipFill>
          <p:spPr bwMode="auto">
            <a:xfrm>
              <a:off x="16458188" y="9925203"/>
              <a:ext cx="2748228" cy="37237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miro.medium.com/max/136/0*ssenk7T2Cxskt_cs.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09420" y="10438017"/>
              <a:ext cx="3231861" cy="2698162"/>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Прямоугольник 48"/>
          <p:cNvSpPr/>
          <p:nvPr/>
        </p:nvSpPr>
        <p:spPr>
          <a:xfrm>
            <a:off x="-398585" y="-539262"/>
            <a:ext cx="25462523" cy="14864862"/>
          </a:xfrm>
          <a:prstGeom prst="rect">
            <a:avLst/>
          </a:prstGeom>
          <a:solidFill>
            <a:schemeClr val="bg2">
              <a:lumMod val="75000"/>
              <a:alpha val="69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nvGrpSpPr>
          <p:cNvPr id="4" name="Группа 3"/>
          <p:cNvGrpSpPr/>
          <p:nvPr/>
        </p:nvGrpSpPr>
        <p:grpSpPr>
          <a:xfrm>
            <a:off x="-1" y="0"/>
            <a:ext cx="13709961" cy="11816862"/>
            <a:chOff x="0" y="0"/>
            <a:chExt cx="8109744" cy="6871197"/>
          </a:xfrm>
          <a:effectLst>
            <a:glow rad="1905000">
              <a:schemeClr val="bg2">
                <a:lumMod val="75000"/>
                <a:alpha val="91000"/>
              </a:schemeClr>
            </a:glow>
          </a:effectLst>
        </p:grpSpPr>
        <p:sp>
          <p:nvSpPr>
            <p:cNvPr id="234" name="Rectangle"/>
            <p:cNvSpPr/>
            <p:nvPr/>
          </p:nvSpPr>
          <p:spPr>
            <a:xfrm>
              <a:off x="0" y="0"/>
              <a:ext cx="8109744" cy="6871197"/>
            </a:xfrm>
            <a:prstGeom prst="rect">
              <a:avLst/>
            </a:prstGeom>
            <a:solidFill>
              <a:srgbClr val="82CBF1"/>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2050" name="Picture 2" descr="https://miro.medium.com/max/196/1*XIkUv6Eyv5QA1uJ67VwQ_w.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4640" y="2548767"/>
              <a:ext cx="5954745" cy="2882552"/>
            </a:xfrm>
            <a:prstGeom prst="rect">
              <a:avLst/>
            </a:prstGeom>
            <a:noFill/>
            <a:extLst>
              <a:ext uri="{909E8E84-426E-40DD-AFC4-6F175D3DCCD1}">
                <a14:hiddenFill xmlns:a14="http://schemas.microsoft.com/office/drawing/2010/main">
                  <a:solidFill>
                    <a:srgbClr val="FFFFFF"/>
                  </a:solidFill>
                </a14:hiddenFill>
              </a:ext>
            </a:extLst>
          </p:spPr>
        </p:pic>
        <p:sp>
          <p:nvSpPr>
            <p:cNvPr id="28" name="Lorem Ipsum is simply dummy text of the printing and typesetting industry. Lorem Ipsum has been the industry's standard dummy text ever since the 1500s"/>
            <p:cNvSpPr txBox="1"/>
            <p:nvPr/>
          </p:nvSpPr>
          <p:spPr>
            <a:xfrm>
              <a:off x="234503" y="447345"/>
              <a:ext cx="7204519"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a:solidFill>
                    <a:schemeClr val="tx2">
                      <a:lumMod val="25000"/>
                    </a:schemeClr>
                  </a:solidFill>
                  <a:latin typeface="Poppins Medium" charset="0"/>
                  <a:ea typeface="Poppins Medium" charset="0"/>
                  <a:cs typeface="Poppins Medium" charset="0"/>
                </a:rPr>
                <a:t>После умножения матрицы на вектор x получаем следующее:</a:t>
              </a:r>
              <a:endParaRPr sz="2800" dirty="0">
                <a:solidFill>
                  <a:schemeClr val="tx2">
                    <a:lumMod val="25000"/>
                  </a:schemeClr>
                </a:solidFill>
                <a:latin typeface="Poppins Medium" charset="0"/>
                <a:ea typeface="Poppins Medium" charset="0"/>
                <a:cs typeface="Poppins Medium" charset="0"/>
              </a:endParaRPr>
            </a:p>
          </p:txBody>
        </p:sp>
      </p:grpSp>
    </p:spTree>
    <p:extLst>
      <p:ext uri="{BB962C8B-B14F-4D97-AF65-F5344CB8AC3E}">
        <p14:creationId xmlns:p14="http://schemas.microsoft.com/office/powerpoint/2010/main" val="288276289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рямоугольник 15"/>
          <p:cNvSpPr/>
          <p:nvPr/>
        </p:nvSpPr>
        <p:spPr>
          <a:xfrm>
            <a:off x="8109744" y="6871197"/>
            <a:ext cx="8164512" cy="689790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nvGrpSpPr>
          <p:cNvPr id="4" name="Группа 3"/>
          <p:cNvGrpSpPr/>
          <p:nvPr/>
        </p:nvGrpSpPr>
        <p:grpSpPr>
          <a:xfrm>
            <a:off x="0" y="0"/>
            <a:ext cx="8109744" cy="6871197"/>
            <a:chOff x="0" y="0"/>
            <a:chExt cx="8109744" cy="6871197"/>
          </a:xfrm>
        </p:grpSpPr>
        <p:sp>
          <p:nvSpPr>
            <p:cNvPr id="234" name="Rectangle"/>
            <p:cNvSpPr/>
            <p:nvPr/>
          </p:nvSpPr>
          <p:spPr>
            <a:xfrm>
              <a:off x="0" y="0"/>
              <a:ext cx="8109744" cy="6871197"/>
            </a:xfrm>
            <a:prstGeom prst="rect">
              <a:avLst/>
            </a:prstGeom>
            <a:solidFill>
              <a:srgbClr val="82CBF1"/>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2050" name="Picture 2" descr="https://miro.medium.com/max/196/1*XIkUv6Eyv5QA1uJ67VwQ_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640" y="2548767"/>
              <a:ext cx="5954745" cy="2882552"/>
            </a:xfrm>
            <a:prstGeom prst="rect">
              <a:avLst/>
            </a:prstGeom>
            <a:noFill/>
            <a:extLst>
              <a:ext uri="{909E8E84-426E-40DD-AFC4-6F175D3DCCD1}">
                <a14:hiddenFill xmlns:a14="http://schemas.microsoft.com/office/drawing/2010/main">
                  <a:solidFill>
                    <a:srgbClr val="FFFFFF"/>
                  </a:solidFill>
                </a14:hiddenFill>
              </a:ext>
            </a:extLst>
          </p:spPr>
        </p:pic>
        <p:sp>
          <p:nvSpPr>
            <p:cNvPr id="28" name="Lorem Ipsum is simply dummy text of the printing and typesetting industry. Lorem Ipsum has been the industry's standard dummy text ever since the 1500s"/>
            <p:cNvSpPr txBox="1"/>
            <p:nvPr/>
          </p:nvSpPr>
          <p:spPr>
            <a:xfrm>
              <a:off x="234503" y="447345"/>
              <a:ext cx="7204519"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a:solidFill>
                    <a:schemeClr val="tx2">
                      <a:lumMod val="25000"/>
                    </a:schemeClr>
                  </a:solidFill>
                  <a:latin typeface="Poppins Medium" charset="0"/>
                  <a:ea typeface="Poppins Medium" charset="0"/>
                  <a:cs typeface="Poppins Medium" charset="0"/>
                </a:rPr>
                <a:t>После умножения матрицы на вектор x получаем следующее:</a:t>
              </a:r>
              <a:endParaRPr sz="2800" dirty="0">
                <a:solidFill>
                  <a:schemeClr val="tx2">
                    <a:lumMod val="25000"/>
                  </a:schemeClr>
                </a:solidFill>
                <a:latin typeface="Poppins Medium" charset="0"/>
                <a:ea typeface="Poppins Medium" charset="0"/>
                <a:cs typeface="Poppins Medium" charset="0"/>
              </a:endParaRPr>
            </a:p>
          </p:txBody>
        </p:sp>
      </p:grpSp>
      <p:grpSp>
        <p:nvGrpSpPr>
          <p:cNvPr id="8" name="Группа 7"/>
          <p:cNvGrpSpPr/>
          <p:nvPr/>
        </p:nvGrpSpPr>
        <p:grpSpPr>
          <a:xfrm>
            <a:off x="16274256" y="0"/>
            <a:ext cx="8109744" cy="6871198"/>
            <a:chOff x="16274256" y="0"/>
            <a:chExt cx="8109744" cy="6871198"/>
          </a:xfrm>
        </p:grpSpPr>
        <p:sp>
          <p:nvSpPr>
            <p:cNvPr id="13" name="Прямоугольник 12"/>
            <p:cNvSpPr/>
            <p:nvPr/>
          </p:nvSpPr>
          <p:spPr>
            <a:xfrm>
              <a:off x="16274256" y="0"/>
              <a:ext cx="8109744" cy="687119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2054" name="Picture 6" descr="https://miro.medium.com/max/211/0*jBlX_dIFgVW-4-p8.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4978" y="2244578"/>
              <a:ext cx="6383945" cy="3437512"/>
            </a:xfrm>
            <a:prstGeom prst="rect">
              <a:avLst/>
            </a:prstGeom>
            <a:noFill/>
            <a:extLst>
              <a:ext uri="{909E8E84-426E-40DD-AFC4-6F175D3DCCD1}">
                <a14:hiddenFill xmlns:a14="http://schemas.microsoft.com/office/drawing/2010/main">
                  <a:solidFill>
                    <a:srgbClr val="FFFFFF"/>
                  </a:solidFill>
                </a14:hiddenFill>
              </a:ext>
            </a:extLst>
          </p:spPr>
        </p:pic>
        <p:sp>
          <p:nvSpPr>
            <p:cNvPr id="33" name="Lorem Ipsum is simply dummy text of the printing and typesetting industry. Lorem Ipsum has been the industry's standard dummy text ever since the 1500s"/>
            <p:cNvSpPr txBox="1"/>
            <p:nvPr/>
          </p:nvSpPr>
          <p:spPr>
            <a:xfrm>
              <a:off x="16726868" y="447345"/>
              <a:ext cx="7204519"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25000"/>
                    </a:schemeClr>
                  </a:solidFill>
                  <a:latin typeface="Poppins Medium" charset="0"/>
                  <a:ea typeface="Poppins Medium" charset="0"/>
                  <a:cs typeface="Poppins Medium" charset="0"/>
                </a:rPr>
                <a:t>Получаем матрицу </a:t>
              </a:r>
              <a:r>
                <a:rPr lang="en-US" sz="2800" dirty="0" smtClean="0">
                  <a:solidFill>
                    <a:schemeClr val="tx2">
                      <a:lumMod val="25000"/>
                    </a:schemeClr>
                  </a:solidFill>
                  <a:latin typeface="Poppins Medium" charset="0"/>
                  <a:ea typeface="Poppins Medium" charset="0"/>
                  <a:cs typeface="Poppins Medium" charset="0"/>
                </a:rPr>
                <a:t>U</a:t>
              </a:r>
              <a:endParaRPr sz="2800" dirty="0">
                <a:solidFill>
                  <a:schemeClr val="tx2">
                    <a:lumMod val="25000"/>
                  </a:schemeClr>
                </a:solidFill>
                <a:latin typeface="Poppins Medium" charset="0"/>
                <a:ea typeface="Poppins Medium" charset="0"/>
                <a:cs typeface="Poppins Medium" charset="0"/>
              </a:endParaRPr>
            </a:p>
          </p:txBody>
        </p:sp>
      </p:grpSp>
      <p:grpSp>
        <p:nvGrpSpPr>
          <p:cNvPr id="17" name="Группа 16"/>
          <p:cNvGrpSpPr/>
          <p:nvPr/>
        </p:nvGrpSpPr>
        <p:grpSpPr>
          <a:xfrm>
            <a:off x="-90407" y="6837352"/>
            <a:ext cx="8230313" cy="6931753"/>
            <a:chOff x="-90407" y="6837352"/>
            <a:chExt cx="8230313" cy="6931753"/>
          </a:xfrm>
        </p:grpSpPr>
        <p:pic>
          <p:nvPicPr>
            <p:cNvPr id="11" name="Рисунок 10"/>
            <p:cNvPicPr>
              <a:picLocks noChangeAspect="1"/>
            </p:cNvPicPr>
            <p:nvPr/>
          </p:nvPicPr>
          <p:blipFill>
            <a:blip r:embed="rId4"/>
            <a:stretch>
              <a:fillRect/>
            </a:stretch>
          </p:blipFill>
          <p:spPr>
            <a:xfrm>
              <a:off x="-90407" y="6837352"/>
              <a:ext cx="8230313" cy="6931753"/>
            </a:xfrm>
            <a:prstGeom prst="rect">
              <a:avLst/>
            </a:prstGeom>
          </p:spPr>
        </p:pic>
        <p:pic>
          <p:nvPicPr>
            <p:cNvPr id="2056" name="Picture 8" descr="https://miro.medium.com/max/226/0*og0Ypo3IzeR0ZaBU.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363" y="9239877"/>
              <a:ext cx="6449813" cy="3242727"/>
            </a:xfrm>
            <a:prstGeom prst="rect">
              <a:avLst/>
            </a:prstGeom>
            <a:noFill/>
            <a:extLst>
              <a:ext uri="{909E8E84-426E-40DD-AFC4-6F175D3DCCD1}">
                <a14:hiddenFill xmlns:a14="http://schemas.microsoft.com/office/drawing/2010/main">
                  <a:solidFill>
                    <a:srgbClr val="FFFFFF"/>
                  </a:solidFill>
                </a14:hiddenFill>
              </a:ext>
            </a:extLst>
          </p:spPr>
        </p:pic>
        <p:sp>
          <p:nvSpPr>
            <p:cNvPr id="36" name="Lorem Ipsum is simply dummy text of the printing and typesetting industry. Lorem Ipsum has been the industry's standard dummy text ever since the 1500s"/>
            <p:cNvSpPr txBox="1"/>
            <p:nvPr/>
          </p:nvSpPr>
          <p:spPr>
            <a:xfrm>
              <a:off x="258819" y="7366241"/>
              <a:ext cx="7204519"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25000"/>
                    </a:schemeClr>
                  </a:solidFill>
                  <a:latin typeface="Poppins Medium" charset="0"/>
                  <a:ea typeface="Poppins Medium" charset="0"/>
                  <a:cs typeface="Poppins Medium" charset="0"/>
                </a:rPr>
                <a:t>Проделываем те же вычисления для нахождения матрицы </a:t>
              </a:r>
              <a:r>
                <a:rPr lang="en-US" sz="2800" dirty="0" smtClean="0">
                  <a:solidFill>
                    <a:schemeClr val="tx2">
                      <a:lumMod val="25000"/>
                    </a:schemeClr>
                  </a:solidFill>
                  <a:latin typeface="Poppins Medium" charset="0"/>
                  <a:ea typeface="Poppins Medium" charset="0"/>
                  <a:cs typeface="Poppins Medium" charset="0"/>
                </a:rPr>
                <a:t>V</a:t>
              </a:r>
              <a:endParaRPr sz="2800" dirty="0">
                <a:solidFill>
                  <a:schemeClr val="tx2">
                    <a:lumMod val="25000"/>
                  </a:schemeClr>
                </a:solidFill>
                <a:latin typeface="Poppins Medium" charset="0"/>
                <a:ea typeface="Poppins Medium" charset="0"/>
                <a:cs typeface="Poppins Medium" charset="0"/>
              </a:endParaRPr>
            </a:p>
          </p:txBody>
        </p:sp>
      </p:grpSp>
      <p:pic>
        <p:nvPicPr>
          <p:cNvPr id="2058" name="Picture 10" descr="https://miro.medium.com/max/151/0*_cFujQ92IHXvqhjZ.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5275" y="9239877"/>
            <a:ext cx="6051897" cy="215067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Группа 17"/>
          <p:cNvGrpSpPr/>
          <p:nvPr/>
        </p:nvGrpSpPr>
        <p:grpSpPr>
          <a:xfrm>
            <a:off x="16213972" y="6854275"/>
            <a:ext cx="8230313" cy="6931753"/>
            <a:chOff x="16213972" y="6854275"/>
            <a:chExt cx="8230313" cy="6931753"/>
          </a:xfrm>
        </p:grpSpPr>
        <p:pic>
          <p:nvPicPr>
            <p:cNvPr id="10" name="Рисунок 9"/>
            <p:cNvPicPr>
              <a:picLocks noChangeAspect="1"/>
            </p:cNvPicPr>
            <p:nvPr/>
          </p:nvPicPr>
          <p:blipFill>
            <a:blip r:embed="rId4"/>
            <a:stretch>
              <a:fillRect/>
            </a:stretch>
          </p:blipFill>
          <p:spPr>
            <a:xfrm>
              <a:off x="16213972" y="6854275"/>
              <a:ext cx="8230313" cy="6931753"/>
            </a:xfrm>
            <a:prstGeom prst="rect">
              <a:avLst/>
            </a:prstGeom>
          </p:spPr>
        </p:pic>
        <p:sp>
          <p:nvSpPr>
            <p:cNvPr id="39" name="Lorem Ipsum is simply dummy text of the printing and typesetting industry. Lorem Ipsum has been the industry's standard dummy text ever since the 1500s"/>
            <p:cNvSpPr txBox="1"/>
            <p:nvPr/>
          </p:nvSpPr>
          <p:spPr>
            <a:xfrm>
              <a:off x="16458188" y="7301620"/>
              <a:ext cx="7357524"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fontScale="85000" lnSpcReduction="10000"/>
            </a:bodyPr>
            <a:lstStyle>
              <a:lvl1pPr algn="ctr"/>
            </a:lstStyle>
            <a:p>
              <a:pPr algn="l">
                <a:lnSpc>
                  <a:spcPct val="120000"/>
                </a:lnSpc>
              </a:pPr>
              <a:r>
                <a:rPr lang="ru-RU" sz="2800" dirty="0">
                  <a:solidFill>
                    <a:schemeClr val="tx2">
                      <a:lumMod val="25000"/>
                    </a:schemeClr>
                  </a:solidFill>
                  <a:latin typeface="Poppins Medium" charset="0"/>
                  <a:ea typeface="Poppins Medium" charset="0"/>
                  <a:cs typeface="Poppins Medium" charset="0"/>
                </a:rPr>
                <a:t>S представляет собой диагональную матрицу, значения которой представляют собой квадратный корень из собственных значений либо</a:t>
              </a:r>
            </a:p>
            <a:p>
              <a:endParaRPr lang="ru-RU" sz="2800" dirty="0">
                <a:solidFill>
                  <a:schemeClr val="tx2">
                    <a:lumMod val="25000"/>
                  </a:schemeClr>
                </a:solidFill>
                <a:latin typeface="Poppins Medium" charset="0"/>
                <a:ea typeface="Poppins Medium" charset="0"/>
                <a:cs typeface="Poppins Medium" charset="0"/>
              </a:endParaRPr>
            </a:p>
          </p:txBody>
        </p:sp>
        <p:pic>
          <p:nvPicPr>
            <p:cNvPr id="2060" name="Picture 12" descr="https://miro.medium.com/max/109/1*wTgxCHlqtkiRP6kdKnRhc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78267" y="8794789"/>
              <a:ext cx="2717365" cy="99949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miro.medium.com/max/334/1*eJv0z-cf5ECITlBrnNIpQQ.png"/>
            <p:cNvPicPr>
              <a:picLocks noChangeAspect="1" noChangeArrowheads="1"/>
            </p:cNvPicPr>
            <p:nvPr/>
          </p:nvPicPr>
          <p:blipFill rotWithShape="1">
            <a:blip r:embed="rId8">
              <a:extLst>
                <a:ext uri="{28A0092B-C50C-407E-A947-70E740481C1C}">
                  <a14:useLocalDpi xmlns:a14="http://schemas.microsoft.com/office/drawing/2010/main" val="0"/>
                </a:ext>
              </a:extLst>
            </a:blip>
            <a:srcRect l="18191" t="13752" r="14483" b="12662"/>
            <a:stretch/>
          </p:blipFill>
          <p:spPr bwMode="auto">
            <a:xfrm>
              <a:off x="16458188" y="9925203"/>
              <a:ext cx="2748228" cy="37237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miro.medium.com/max/136/0*ssenk7T2Cxskt_cs.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09420" y="10438017"/>
              <a:ext cx="3231861" cy="2698162"/>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Прямоугольник 28"/>
          <p:cNvSpPr/>
          <p:nvPr/>
        </p:nvSpPr>
        <p:spPr>
          <a:xfrm>
            <a:off x="-398585" y="-539262"/>
            <a:ext cx="25462523" cy="14864862"/>
          </a:xfrm>
          <a:prstGeom prst="rect">
            <a:avLst/>
          </a:prstGeom>
          <a:solidFill>
            <a:schemeClr val="bg2">
              <a:lumMod val="75000"/>
              <a:alpha val="69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nvGrpSpPr>
          <p:cNvPr id="5" name="Группа 4"/>
          <p:cNvGrpSpPr/>
          <p:nvPr/>
        </p:nvGrpSpPr>
        <p:grpSpPr>
          <a:xfrm>
            <a:off x="4454769" y="-1"/>
            <a:ext cx="14323498" cy="11390553"/>
            <a:chOff x="8109744" y="0"/>
            <a:chExt cx="8164512" cy="6871198"/>
          </a:xfrm>
          <a:effectLst>
            <a:glow rad="1905000">
              <a:schemeClr val="bg2">
                <a:lumMod val="75000"/>
                <a:alpha val="93000"/>
              </a:schemeClr>
            </a:glow>
          </a:effectLst>
        </p:grpSpPr>
        <p:sp>
          <p:nvSpPr>
            <p:cNvPr id="9" name="Прямоугольник 8"/>
            <p:cNvSpPr/>
            <p:nvPr/>
          </p:nvSpPr>
          <p:spPr>
            <a:xfrm>
              <a:off x="8109744" y="0"/>
              <a:ext cx="8164512" cy="6871198"/>
            </a:xfrm>
            <a:prstGeom prst="rect">
              <a:avLst/>
            </a:prstGeom>
            <a:solidFill>
              <a:srgbClr val="FFFFFF"/>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2052" name="Picture 4" descr="https://miro.medium.com/max/149/1*yqx_NGXQ1n347kgDo82V9w.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87090" y="1287975"/>
              <a:ext cx="4350941" cy="45337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531841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рямоугольник 15"/>
          <p:cNvSpPr/>
          <p:nvPr/>
        </p:nvSpPr>
        <p:spPr>
          <a:xfrm>
            <a:off x="8109744" y="6871197"/>
            <a:ext cx="8164512" cy="689790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nvGrpSpPr>
          <p:cNvPr id="4" name="Группа 3"/>
          <p:cNvGrpSpPr/>
          <p:nvPr/>
        </p:nvGrpSpPr>
        <p:grpSpPr>
          <a:xfrm>
            <a:off x="0" y="0"/>
            <a:ext cx="8109744" cy="6871197"/>
            <a:chOff x="0" y="0"/>
            <a:chExt cx="8109744" cy="6871197"/>
          </a:xfrm>
        </p:grpSpPr>
        <p:sp>
          <p:nvSpPr>
            <p:cNvPr id="234" name="Rectangle"/>
            <p:cNvSpPr/>
            <p:nvPr/>
          </p:nvSpPr>
          <p:spPr>
            <a:xfrm>
              <a:off x="0" y="0"/>
              <a:ext cx="8109744" cy="6871197"/>
            </a:xfrm>
            <a:prstGeom prst="rect">
              <a:avLst/>
            </a:prstGeom>
            <a:solidFill>
              <a:srgbClr val="82CBF1"/>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2050" name="Picture 2" descr="https://miro.medium.com/max/196/1*XIkUv6Eyv5QA1uJ67VwQ_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640" y="2548767"/>
              <a:ext cx="5954745" cy="2882552"/>
            </a:xfrm>
            <a:prstGeom prst="rect">
              <a:avLst/>
            </a:prstGeom>
            <a:noFill/>
            <a:extLst>
              <a:ext uri="{909E8E84-426E-40DD-AFC4-6F175D3DCCD1}">
                <a14:hiddenFill xmlns:a14="http://schemas.microsoft.com/office/drawing/2010/main">
                  <a:solidFill>
                    <a:srgbClr val="FFFFFF"/>
                  </a:solidFill>
                </a14:hiddenFill>
              </a:ext>
            </a:extLst>
          </p:spPr>
        </p:pic>
        <p:sp>
          <p:nvSpPr>
            <p:cNvPr id="28" name="Lorem Ipsum is simply dummy text of the printing and typesetting industry. Lorem Ipsum has been the industry's standard dummy text ever since the 1500s"/>
            <p:cNvSpPr txBox="1"/>
            <p:nvPr/>
          </p:nvSpPr>
          <p:spPr>
            <a:xfrm>
              <a:off x="234503" y="447345"/>
              <a:ext cx="7204519"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a:solidFill>
                    <a:schemeClr val="tx2">
                      <a:lumMod val="25000"/>
                    </a:schemeClr>
                  </a:solidFill>
                  <a:latin typeface="Poppins Medium" charset="0"/>
                  <a:ea typeface="Poppins Medium" charset="0"/>
                  <a:cs typeface="Poppins Medium" charset="0"/>
                </a:rPr>
                <a:t>После умножения матрицы на вектор x получаем следующее:</a:t>
              </a:r>
              <a:endParaRPr sz="2800" dirty="0">
                <a:solidFill>
                  <a:schemeClr val="tx2">
                    <a:lumMod val="25000"/>
                  </a:schemeClr>
                </a:solidFill>
                <a:latin typeface="Poppins Medium" charset="0"/>
                <a:ea typeface="Poppins Medium" charset="0"/>
                <a:cs typeface="Poppins Medium" charset="0"/>
              </a:endParaRPr>
            </a:p>
          </p:txBody>
        </p:sp>
      </p:grpSp>
      <p:grpSp>
        <p:nvGrpSpPr>
          <p:cNvPr id="5" name="Группа 4"/>
          <p:cNvGrpSpPr/>
          <p:nvPr/>
        </p:nvGrpSpPr>
        <p:grpSpPr>
          <a:xfrm>
            <a:off x="8109744" y="0"/>
            <a:ext cx="8164512" cy="6871198"/>
            <a:chOff x="8109744" y="0"/>
            <a:chExt cx="8164512" cy="6871198"/>
          </a:xfrm>
        </p:grpSpPr>
        <p:sp>
          <p:nvSpPr>
            <p:cNvPr id="9" name="Прямоугольник 8"/>
            <p:cNvSpPr/>
            <p:nvPr/>
          </p:nvSpPr>
          <p:spPr>
            <a:xfrm>
              <a:off x="8109744" y="0"/>
              <a:ext cx="8164512" cy="6871198"/>
            </a:xfrm>
            <a:prstGeom prst="rect">
              <a:avLst/>
            </a:prstGeom>
            <a:solidFill>
              <a:srgbClr val="FFFFFF"/>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2052" name="Picture 4" descr="https://miro.medium.com/max/149/1*yqx_NGXQ1n347kgDo82V9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7090" y="1287975"/>
              <a:ext cx="4350941" cy="45337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Группа 16"/>
          <p:cNvGrpSpPr/>
          <p:nvPr/>
        </p:nvGrpSpPr>
        <p:grpSpPr>
          <a:xfrm>
            <a:off x="-90407" y="6837352"/>
            <a:ext cx="8230313" cy="6931753"/>
            <a:chOff x="-90407" y="6837352"/>
            <a:chExt cx="8230313" cy="6931753"/>
          </a:xfrm>
        </p:grpSpPr>
        <p:pic>
          <p:nvPicPr>
            <p:cNvPr id="11" name="Рисунок 10"/>
            <p:cNvPicPr>
              <a:picLocks noChangeAspect="1"/>
            </p:cNvPicPr>
            <p:nvPr/>
          </p:nvPicPr>
          <p:blipFill>
            <a:blip r:embed="rId4"/>
            <a:stretch>
              <a:fillRect/>
            </a:stretch>
          </p:blipFill>
          <p:spPr>
            <a:xfrm>
              <a:off x="-90407" y="6837352"/>
              <a:ext cx="8230313" cy="6931753"/>
            </a:xfrm>
            <a:prstGeom prst="rect">
              <a:avLst/>
            </a:prstGeom>
          </p:spPr>
        </p:pic>
        <p:pic>
          <p:nvPicPr>
            <p:cNvPr id="2056" name="Picture 8" descr="https://miro.medium.com/max/226/0*og0Ypo3IzeR0ZaBU.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363" y="9239877"/>
              <a:ext cx="6449813" cy="3242727"/>
            </a:xfrm>
            <a:prstGeom prst="rect">
              <a:avLst/>
            </a:prstGeom>
            <a:noFill/>
            <a:extLst>
              <a:ext uri="{909E8E84-426E-40DD-AFC4-6F175D3DCCD1}">
                <a14:hiddenFill xmlns:a14="http://schemas.microsoft.com/office/drawing/2010/main">
                  <a:solidFill>
                    <a:srgbClr val="FFFFFF"/>
                  </a:solidFill>
                </a14:hiddenFill>
              </a:ext>
            </a:extLst>
          </p:spPr>
        </p:pic>
        <p:sp>
          <p:nvSpPr>
            <p:cNvPr id="36" name="Lorem Ipsum is simply dummy text of the printing and typesetting industry. Lorem Ipsum has been the industry's standard dummy text ever since the 1500s"/>
            <p:cNvSpPr txBox="1"/>
            <p:nvPr/>
          </p:nvSpPr>
          <p:spPr>
            <a:xfrm>
              <a:off x="258819" y="7366241"/>
              <a:ext cx="7204519"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25000"/>
                    </a:schemeClr>
                  </a:solidFill>
                  <a:latin typeface="Poppins Medium" charset="0"/>
                  <a:ea typeface="Poppins Medium" charset="0"/>
                  <a:cs typeface="Poppins Medium" charset="0"/>
                </a:rPr>
                <a:t>Проделываем те же вычисления для нахождения матрицы </a:t>
              </a:r>
              <a:r>
                <a:rPr lang="en-US" sz="2800" dirty="0" smtClean="0">
                  <a:solidFill>
                    <a:schemeClr val="tx2">
                      <a:lumMod val="25000"/>
                    </a:schemeClr>
                  </a:solidFill>
                  <a:latin typeface="Poppins Medium" charset="0"/>
                  <a:ea typeface="Poppins Medium" charset="0"/>
                  <a:cs typeface="Poppins Medium" charset="0"/>
                </a:rPr>
                <a:t>V</a:t>
              </a:r>
              <a:endParaRPr sz="2800" dirty="0">
                <a:solidFill>
                  <a:schemeClr val="tx2">
                    <a:lumMod val="25000"/>
                  </a:schemeClr>
                </a:solidFill>
                <a:latin typeface="Poppins Medium" charset="0"/>
                <a:ea typeface="Poppins Medium" charset="0"/>
                <a:cs typeface="Poppins Medium" charset="0"/>
              </a:endParaRPr>
            </a:p>
          </p:txBody>
        </p:sp>
      </p:grpSp>
      <p:pic>
        <p:nvPicPr>
          <p:cNvPr id="2058" name="Picture 10" descr="https://miro.medium.com/max/151/0*_cFujQ92IHXvqhjZ.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5275" y="9239877"/>
            <a:ext cx="6051897" cy="215067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Группа 17"/>
          <p:cNvGrpSpPr/>
          <p:nvPr/>
        </p:nvGrpSpPr>
        <p:grpSpPr>
          <a:xfrm>
            <a:off x="16213972" y="6854275"/>
            <a:ext cx="8230313" cy="6931753"/>
            <a:chOff x="16213972" y="6854275"/>
            <a:chExt cx="8230313" cy="6931753"/>
          </a:xfrm>
        </p:grpSpPr>
        <p:pic>
          <p:nvPicPr>
            <p:cNvPr id="10" name="Рисунок 9"/>
            <p:cNvPicPr>
              <a:picLocks noChangeAspect="1"/>
            </p:cNvPicPr>
            <p:nvPr/>
          </p:nvPicPr>
          <p:blipFill>
            <a:blip r:embed="rId4"/>
            <a:stretch>
              <a:fillRect/>
            </a:stretch>
          </p:blipFill>
          <p:spPr>
            <a:xfrm>
              <a:off x="16213972" y="6854275"/>
              <a:ext cx="8230313" cy="6931753"/>
            </a:xfrm>
            <a:prstGeom prst="rect">
              <a:avLst/>
            </a:prstGeom>
          </p:spPr>
        </p:pic>
        <p:sp>
          <p:nvSpPr>
            <p:cNvPr id="39" name="Lorem Ipsum is simply dummy text of the printing and typesetting industry. Lorem Ipsum has been the industry's standard dummy text ever since the 1500s"/>
            <p:cNvSpPr txBox="1"/>
            <p:nvPr/>
          </p:nvSpPr>
          <p:spPr>
            <a:xfrm>
              <a:off x="16458188" y="7301620"/>
              <a:ext cx="7357524"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fontScale="85000" lnSpcReduction="10000"/>
            </a:bodyPr>
            <a:lstStyle>
              <a:lvl1pPr algn="ctr"/>
            </a:lstStyle>
            <a:p>
              <a:pPr algn="l">
                <a:lnSpc>
                  <a:spcPct val="120000"/>
                </a:lnSpc>
              </a:pPr>
              <a:r>
                <a:rPr lang="ru-RU" sz="2800" dirty="0">
                  <a:solidFill>
                    <a:schemeClr val="tx2">
                      <a:lumMod val="25000"/>
                    </a:schemeClr>
                  </a:solidFill>
                  <a:latin typeface="Poppins Medium" charset="0"/>
                  <a:ea typeface="Poppins Medium" charset="0"/>
                  <a:cs typeface="Poppins Medium" charset="0"/>
                </a:rPr>
                <a:t>S представляет собой диагональную матрицу, значения которой представляют собой квадратный корень из собственных значений либо</a:t>
              </a:r>
            </a:p>
            <a:p>
              <a:endParaRPr lang="ru-RU" sz="2800" dirty="0">
                <a:solidFill>
                  <a:schemeClr val="tx2">
                    <a:lumMod val="25000"/>
                  </a:schemeClr>
                </a:solidFill>
                <a:latin typeface="Poppins Medium" charset="0"/>
                <a:ea typeface="Poppins Medium" charset="0"/>
                <a:cs typeface="Poppins Medium" charset="0"/>
              </a:endParaRPr>
            </a:p>
          </p:txBody>
        </p:sp>
        <p:pic>
          <p:nvPicPr>
            <p:cNvPr id="2060" name="Picture 12" descr="https://miro.medium.com/max/109/1*wTgxCHlqtkiRP6kdKnRhc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78267" y="8794789"/>
              <a:ext cx="2717365" cy="99949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miro.medium.com/max/334/1*eJv0z-cf5ECITlBrnNIpQQ.png"/>
            <p:cNvPicPr>
              <a:picLocks noChangeAspect="1" noChangeArrowheads="1"/>
            </p:cNvPicPr>
            <p:nvPr/>
          </p:nvPicPr>
          <p:blipFill rotWithShape="1">
            <a:blip r:embed="rId8">
              <a:extLst>
                <a:ext uri="{28A0092B-C50C-407E-A947-70E740481C1C}">
                  <a14:useLocalDpi xmlns:a14="http://schemas.microsoft.com/office/drawing/2010/main" val="0"/>
                </a:ext>
              </a:extLst>
            </a:blip>
            <a:srcRect l="18191" t="13752" r="14483" b="12662"/>
            <a:stretch/>
          </p:blipFill>
          <p:spPr bwMode="auto">
            <a:xfrm>
              <a:off x="16458188" y="9925203"/>
              <a:ext cx="2748228" cy="37237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miro.medium.com/max/136/0*ssenk7T2Cxskt_cs.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09420" y="10438017"/>
              <a:ext cx="3231861" cy="2698162"/>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Прямоугольник 28"/>
          <p:cNvSpPr/>
          <p:nvPr/>
        </p:nvSpPr>
        <p:spPr>
          <a:xfrm>
            <a:off x="-398585" y="-539262"/>
            <a:ext cx="25462523" cy="14864862"/>
          </a:xfrm>
          <a:prstGeom prst="rect">
            <a:avLst/>
          </a:prstGeom>
          <a:solidFill>
            <a:schemeClr val="bg2">
              <a:lumMod val="75000"/>
              <a:alpha val="69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nvGrpSpPr>
          <p:cNvPr id="8" name="Группа 7"/>
          <p:cNvGrpSpPr/>
          <p:nvPr/>
        </p:nvGrpSpPr>
        <p:grpSpPr>
          <a:xfrm>
            <a:off x="9847375" y="-1"/>
            <a:ext cx="14596910" cy="12004431"/>
            <a:chOff x="16274256" y="0"/>
            <a:chExt cx="8109744" cy="6871198"/>
          </a:xfrm>
          <a:effectLst>
            <a:glow rad="1905000">
              <a:schemeClr val="bg2">
                <a:lumMod val="75000"/>
                <a:alpha val="88000"/>
              </a:schemeClr>
            </a:glow>
          </a:effectLst>
        </p:grpSpPr>
        <p:sp>
          <p:nvSpPr>
            <p:cNvPr id="13" name="Прямоугольник 12"/>
            <p:cNvSpPr/>
            <p:nvPr/>
          </p:nvSpPr>
          <p:spPr>
            <a:xfrm>
              <a:off x="16274256" y="0"/>
              <a:ext cx="8109744" cy="687119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2054" name="Picture 6" descr="https://miro.medium.com/max/211/0*jBlX_dIFgVW-4-p8.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44978" y="2244578"/>
              <a:ext cx="6383945" cy="3437512"/>
            </a:xfrm>
            <a:prstGeom prst="rect">
              <a:avLst/>
            </a:prstGeom>
            <a:noFill/>
            <a:extLst>
              <a:ext uri="{909E8E84-426E-40DD-AFC4-6F175D3DCCD1}">
                <a14:hiddenFill xmlns:a14="http://schemas.microsoft.com/office/drawing/2010/main">
                  <a:solidFill>
                    <a:srgbClr val="FFFFFF"/>
                  </a:solidFill>
                </a14:hiddenFill>
              </a:ext>
            </a:extLst>
          </p:spPr>
        </p:pic>
        <p:sp>
          <p:nvSpPr>
            <p:cNvPr id="33" name="Lorem Ipsum is simply dummy text of the printing and typesetting industry. Lorem Ipsum has been the industry's standard dummy text ever since the 1500s"/>
            <p:cNvSpPr txBox="1"/>
            <p:nvPr/>
          </p:nvSpPr>
          <p:spPr>
            <a:xfrm>
              <a:off x="16726868" y="447345"/>
              <a:ext cx="7204519"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25000"/>
                    </a:schemeClr>
                  </a:solidFill>
                  <a:latin typeface="Poppins Medium" charset="0"/>
                  <a:ea typeface="Poppins Medium" charset="0"/>
                  <a:cs typeface="Poppins Medium" charset="0"/>
                </a:rPr>
                <a:t>Получаем матрицу </a:t>
              </a:r>
              <a:r>
                <a:rPr lang="en-US" sz="2800" dirty="0" smtClean="0">
                  <a:solidFill>
                    <a:schemeClr val="tx2">
                      <a:lumMod val="25000"/>
                    </a:schemeClr>
                  </a:solidFill>
                  <a:latin typeface="Poppins Medium" charset="0"/>
                  <a:ea typeface="Poppins Medium" charset="0"/>
                  <a:cs typeface="Poppins Medium" charset="0"/>
                </a:rPr>
                <a:t>U</a:t>
              </a:r>
              <a:endParaRPr sz="2800" dirty="0">
                <a:solidFill>
                  <a:schemeClr val="tx2">
                    <a:lumMod val="25000"/>
                  </a:schemeClr>
                </a:solidFill>
                <a:latin typeface="Poppins Medium" charset="0"/>
                <a:ea typeface="Poppins Medium" charset="0"/>
                <a:cs typeface="Poppins Medium" charset="0"/>
              </a:endParaRPr>
            </a:p>
          </p:txBody>
        </p:sp>
      </p:grpSp>
    </p:spTree>
    <p:extLst>
      <p:ext uri="{BB962C8B-B14F-4D97-AF65-F5344CB8AC3E}">
        <p14:creationId xmlns:p14="http://schemas.microsoft.com/office/powerpoint/2010/main" val="14478380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0" y="0"/>
            <a:ext cx="8109744" cy="6871197"/>
            <a:chOff x="0" y="0"/>
            <a:chExt cx="8109744" cy="6871197"/>
          </a:xfrm>
        </p:grpSpPr>
        <p:sp>
          <p:nvSpPr>
            <p:cNvPr id="234" name="Rectangle"/>
            <p:cNvSpPr/>
            <p:nvPr/>
          </p:nvSpPr>
          <p:spPr>
            <a:xfrm>
              <a:off x="0" y="0"/>
              <a:ext cx="8109744" cy="6871197"/>
            </a:xfrm>
            <a:prstGeom prst="rect">
              <a:avLst/>
            </a:prstGeom>
            <a:solidFill>
              <a:srgbClr val="82CBF1"/>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2050" name="Picture 2" descr="https://miro.medium.com/max/196/1*XIkUv6Eyv5QA1uJ67VwQ_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640" y="2548767"/>
              <a:ext cx="5954745" cy="2882552"/>
            </a:xfrm>
            <a:prstGeom prst="rect">
              <a:avLst/>
            </a:prstGeom>
            <a:noFill/>
            <a:extLst>
              <a:ext uri="{909E8E84-426E-40DD-AFC4-6F175D3DCCD1}">
                <a14:hiddenFill xmlns:a14="http://schemas.microsoft.com/office/drawing/2010/main">
                  <a:solidFill>
                    <a:srgbClr val="FFFFFF"/>
                  </a:solidFill>
                </a14:hiddenFill>
              </a:ext>
            </a:extLst>
          </p:spPr>
        </p:pic>
        <p:sp>
          <p:nvSpPr>
            <p:cNvPr id="28" name="Lorem Ipsum is simply dummy text of the printing and typesetting industry. Lorem Ipsum has been the industry's standard dummy text ever since the 1500s"/>
            <p:cNvSpPr txBox="1"/>
            <p:nvPr/>
          </p:nvSpPr>
          <p:spPr>
            <a:xfrm>
              <a:off x="234503" y="447345"/>
              <a:ext cx="7204519"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a:solidFill>
                    <a:schemeClr val="tx2">
                      <a:lumMod val="25000"/>
                    </a:schemeClr>
                  </a:solidFill>
                  <a:latin typeface="Poppins Medium" charset="0"/>
                  <a:ea typeface="Poppins Medium" charset="0"/>
                  <a:cs typeface="Poppins Medium" charset="0"/>
                </a:rPr>
                <a:t>После умножения матрицы на вектор x получаем следующее:</a:t>
              </a:r>
              <a:endParaRPr sz="2800" dirty="0">
                <a:solidFill>
                  <a:schemeClr val="tx2">
                    <a:lumMod val="25000"/>
                  </a:schemeClr>
                </a:solidFill>
                <a:latin typeface="Poppins Medium" charset="0"/>
                <a:ea typeface="Poppins Medium" charset="0"/>
                <a:cs typeface="Poppins Medium" charset="0"/>
              </a:endParaRPr>
            </a:p>
          </p:txBody>
        </p:sp>
      </p:grpSp>
      <p:grpSp>
        <p:nvGrpSpPr>
          <p:cNvPr id="5" name="Группа 4"/>
          <p:cNvGrpSpPr/>
          <p:nvPr/>
        </p:nvGrpSpPr>
        <p:grpSpPr>
          <a:xfrm>
            <a:off x="8109744" y="0"/>
            <a:ext cx="8164512" cy="6871198"/>
            <a:chOff x="8109744" y="0"/>
            <a:chExt cx="8164512" cy="6871198"/>
          </a:xfrm>
        </p:grpSpPr>
        <p:sp>
          <p:nvSpPr>
            <p:cNvPr id="9" name="Прямоугольник 8"/>
            <p:cNvSpPr/>
            <p:nvPr/>
          </p:nvSpPr>
          <p:spPr>
            <a:xfrm>
              <a:off x="8109744" y="0"/>
              <a:ext cx="8164512" cy="6871198"/>
            </a:xfrm>
            <a:prstGeom prst="rect">
              <a:avLst/>
            </a:prstGeom>
            <a:solidFill>
              <a:srgbClr val="FFFFFF"/>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2052" name="Picture 4" descr="https://miro.medium.com/max/149/1*yqx_NGXQ1n347kgDo82V9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7090" y="1287975"/>
              <a:ext cx="4350941" cy="45337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Группа 7"/>
          <p:cNvGrpSpPr/>
          <p:nvPr/>
        </p:nvGrpSpPr>
        <p:grpSpPr>
          <a:xfrm>
            <a:off x="16274256" y="0"/>
            <a:ext cx="8109744" cy="6871198"/>
            <a:chOff x="16274256" y="0"/>
            <a:chExt cx="8109744" cy="6871198"/>
          </a:xfrm>
        </p:grpSpPr>
        <p:sp>
          <p:nvSpPr>
            <p:cNvPr id="13" name="Прямоугольник 12"/>
            <p:cNvSpPr/>
            <p:nvPr/>
          </p:nvSpPr>
          <p:spPr>
            <a:xfrm>
              <a:off x="16274256" y="0"/>
              <a:ext cx="8109744" cy="687119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2054" name="Picture 6" descr="https://miro.medium.com/max/211/0*jBlX_dIFgVW-4-p8.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44978" y="2244578"/>
              <a:ext cx="6383945" cy="3437512"/>
            </a:xfrm>
            <a:prstGeom prst="rect">
              <a:avLst/>
            </a:prstGeom>
            <a:noFill/>
            <a:extLst>
              <a:ext uri="{909E8E84-426E-40DD-AFC4-6F175D3DCCD1}">
                <a14:hiddenFill xmlns:a14="http://schemas.microsoft.com/office/drawing/2010/main">
                  <a:solidFill>
                    <a:srgbClr val="FFFFFF"/>
                  </a:solidFill>
                </a14:hiddenFill>
              </a:ext>
            </a:extLst>
          </p:spPr>
        </p:pic>
        <p:sp>
          <p:nvSpPr>
            <p:cNvPr id="33" name="Lorem Ipsum is simply dummy text of the printing and typesetting industry. Lorem Ipsum has been the industry's standard dummy text ever since the 1500s"/>
            <p:cNvSpPr txBox="1"/>
            <p:nvPr/>
          </p:nvSpPr>
          <p:spPr>
            <a:xfrm>
              <a:off x="16726868" y="447345"/>
              <a:ext cx="7204519"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25000"/>
                    </a:schemeClr>
                  </a:solidFill>
                  <a:latin typeface="Poppins Medium" charset="0"/>
                  <a:ea typeface="Poppins Medium" charset="0"/>
                  <a:cs typeface="Poppins Medium" charset="0"/>
                </a:rPr>
                <a:t>Получаем матрицу </a:t>
              </a:r>
              <a:r>
                <a:rPr lang="en-US" sz="2800" dirty="0" smtClean="0">
                  <a:solidFill>
                    <a:schemeClr val="tx2">
                      <a:lumMod val="25000"/>
                    </a:schemeClr>
                  </a:solidFill>
                  <a:latin typeface="Poppins Medium" charset="0"/>
                  <a:ea typeface="Poppins Medium" charset="0"/>
                  <a:cs typeface="Poppins Medium" charset="0"/>
                </a:rPr>
                <a:t>U</a:t>
              </a:r>
              <a:endParaRPr sz="2800" dirty="0">
                <a:solidFill>
                  <a:schemeClr val="tx2">
                    <a:lumMod val="25000"/>
                  </a:schemeClr>
                </a:solidFill>
                <a:latin typeface="Poppins Medium" charset="0"/>
                <a:ea typeface="Poppins Medium" charset="0"/>
                <a:cs typeface="Poppins Medium" charset="0"/>
              </a:endParaRPr>
            </a:p>
          </p:txBody>
        </p:sp>
      </p:grpSp>
      <p:grpSp>
        <p:nvGrpSpPr>
          <p:cNvPr id="2" name="Группа 1"/>
          <p:cNvGrpSpPr/>
          <p:nvPr/>
        </p:nvGrpSpPr>
        <p:grpSpPr>
          <a:xfrm>
            <a:off x="8029858" y="6854275"/>
            <a:ext cx="8164512" cy="6897908"/>
            <a:chOff x="8109744" y="6871197"/>
            <a:chExt cx="8164512" cy="6897908"/>
          </a:xfrm>
        </p:grpSpPr>
        <p:sp>
          <p:nvSpPr>
            <p:cNvPr id="16" name="Прямоугольник 15"/>
            <p:cNvSpPr/>
            <p:nvPr/>
          </p:nvSpPr>
          <p:spPr>
            <a:xfrm>
              <a:off x="8109744" y="6871197"/>
              <a:ext cx="8164512" cy="689790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2058" name="Picture 10" descr="https://miro.medium.com/max/151/0*_cFujQ92IHXvqhjZ.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5275" y="9239877"/>
              <a:ext cx="6051897" cy="21506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Группа 17"/>
          <p:cNvGrpSpPr/>
          <p:nvPr/>
        </p:nvGrpSpPr>
        <p:grpSpPr>
          <a:xfrm>
            <a:off x="16213972" y="6854275"/>
            <a:ext cx="8230313" cy="6931753"/>
            <a:chOff x="16213972" y="6854275"/>
            <a:chExt cx="8230313" cy="6931753"/>
          </a:xfrm>
        </p:grpSpPr>
        <p:pic>
          <p:nvPicPr>
            <p:cNvPr id="10" name="Рисунок 9"/>
            <p:cNvPicPr>
              <a:picLocks noChangeAspect="1"/>
            </p:cNvPicPr>
            <p:nvPr/>
          </p:nvPicPr>
          <p:blipFill>
            <a:blip r:embed="rId6"/>
            <a:stretch>
              <a:fillRect/>
            </a:stretch>
          </p:blipFill>
          <p:spPr>
            <a:xfrm>
              <a:off x="16213972" y="6854275"/>
              <a:ext cx="8230313" cy="6931753"/>
            </a:xfrm>
            <a:prstGeom prst="rect">
              <a:avLst/>
            </a:prstGeom>
          </p:spPr>
        </p:pic>
        <p:sp>
          <p:nvSpPr>
            <p:cNvPr id="39" name="Lorem Ipsum is simply dummy text of the printing and typesetting industry. Lorem Ipsum has been the industry's standard dummy text ever since the 1500s"/>
            <p:cNvSpPr txBox="1"/>
            <p:nvPr/>
          </p:nvSpPr>
          <p:spPr>
            <a:xfrm>
              <a:off x="16458188" y="7301620"/>
              <a:ext cx="7357524"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fontScale="85000" lnSpcReduction="10000"/>
            </a:bodyPr>
            <a:lstStyle>
              <a:lvl1pPr algn="ctr"/>
            </a:lstStyle>
            <a:p>
              <a:pPr algn="l">
                <a:lnSpc>
                  <a:spcPct val="120000"/>
                </a:lnSpc>
              </a:pPr>
              <a:r>
                <a:rPr lang="ru-RU" sz="2800" dirty="0">
                  <a:solidFill>
                    <a:schemeClr val="tx2">
                      <a:lumMod val="25000"/>
                    </a:schemeClr>
                  </a:solidFill>
                  <a:latin typeface="Poppins Medium" charset="0"/>
                  <a:ea typeface="Poppins Medium" charset="0"/>
                  <a:cs typeface="Poppins Medium" charset="0"/>
                </a:rPr>
                <a:t>S представляет собой диагональную матрицу, значения которой представляют собой квадратный корень из собственных значений либо</a:t>
              </a:r>
            </a:p>
            <a:p>
              <a:endParaRPr lang="ru-RU" sz="2800" dirty="0">
                <a:solidFill>
                  <a:schemeClr val="tx2">
                    <a:lumMod val="25000"/>
                  </a:schemeClr>
                </a:solidFill>
                <a:latin typeface="Poppins Medium" charset="0"/>
                <a:ea typeface="Poppins Medium" charset="0"/>
                <a:cs typeface="Poppins Medium" charset="0"/>
              </a:endParaRPr>
            </a:p>
          </p:txBody>
        </p:sp>
        <p:pic>
          <p:nvPicPr>
            <p:cNvPr id="2060" name="Picture 12" descr="https://miro.medium.com/max/109/1*wTgxCHlqtkiRP6kdKnRhc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78267" y="8794789"/>
              <a:ext cx="2717365" cy="99949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miro.medium.com/max/334/1*eJv0z-cf5ECITlBrnNIpQQ.png"/>
            <p:cNvPicPr>
              <a:picLocks noChangeAspect="1" noChangeArrowheads="1"/>
            </p:cNvPicPr>
            <p:nvPr/>
          </p:nvPicPr>
          <p:blipFill rotWithShape="1">
            <a:blip r:embed="rId8">
              <a:extLst>
                <a:ext uri="{28A0092B-C50C-407E-A947-70E740481C1C}">
                  <a14:useLocalDpi xmlns:a14="http://schemas.microsoft.com/office/drawing/2010/main" val="0"/>
                </a:ext>
              </a:extLst>
            </a:blip>
            <a:srcRect l="18191" t="13752" r="14483" b="12662"/>
            <a:stretch/>
          </p:blipFill>
          <p:spPr bwMode="auto">
            <a:xfrm>
              <a:off x="16458188" y="9925203"/>
              <a:ext cx="2748228" cy="37237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miro.medium.com/max/136/0*ssenk7T2Cxskt_cs.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09420" y="10438017"/>
              <a:ext cx="3231861" cy="2698162"/>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Прямоугольник 28"/>
          <p:cNvSpPr/>
          <p:nvPr/>
        </p:nvSpPr>
        <p:spPr>
          <a:xfrm>
            <a:off x="-398585" y="-539262"/>
            <a:ext cx="25462523" cy="14864862"/>
          </a:xfrm>
          <a:prstGeom prst="rect">
            <a:avLst/>
          </a:prstGeom>
          <a:solidFill>
            <a:schemeClr val="bg2">
              <a:lumMod val="75000"/>
              <a:alpha val="69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nvGrpSpPr>
          <p:cNvPr id="17" name="Группа 16"/>
          <p:cNvGrpSpPr/>
          <p:nvPr/>
        </p:nvGrpSpPr>
        <p:grpSpPr>
          <a:xfrm>
            <a:off x="-90407" y="2565690"/>
            <a:ext cx="14086732" cy="11220338"/>
            <a:chOff x="-90407" y="6837352"/>
            <a:chExt cx="8230313" cy="6931753"/>
          </a:xfrm>
          <a:effectLst>
            <a:glow rad="1905000">
              <a:schemeClr val="bg2">
                <a:lumMod val="75000"/>
                <a:alpha val="93000"/>
              </a:schemeClr>
            </a:glow>
          </a:effectLst>
        </p:grpSpPr>
        <p:pic>
          <p:nvPicPr>
            <p:cNvPr id="11" name="Рисунок 10"/>
            <p:cNvPicPr>
              <a:picLocks noChangeAspect="1"/>
            </p:cNvPicPr>
            <p:nvPr/>
          </p:nvPicPr>
          <p:blipFill>
            <a:blip r:embed="rId6"/>
            <a:stretch>
              <a:fillRect/>
            </a:stretch>
          </p:blipFill>
          <p:spPr>
            <a:xfrm>
              <a:off x="-90407" y="6837352"/>
              <a:ext cx="8230313" cy="6931753"/>
            </a:xfrm>
            <a:prstGeom prst="rect">
              <a:avLst/>
            </a:prstGeom>
          </p:spPr>
        </p:pic>
        <p:pic>
          <p:nvPicPr>
            <p:cNvPr id="2056" name="Picture 8" descr="https://miro.medium.com/max/226/0*og0Ypo3IzeR0ZaBU.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0363" y="9239877"/>
              <a:ext cx="6449813" cy="3242727"/>
            </a:xfrm>
            <a:prstGeom prst="rect">
              <a:avLst/>
            </a:prstGeom>
            <a:noFill/>
            <a:extLst>
              <a:ext uri="{909E8E84-426E-40DD-AFC4-6F175D3DCCD1}">
                <a14:hiddenFill xmlns:a14="http://schemas.microsoft.com/office/drawing/2010/main">
                  <a:solidFill>
                    <a:srgbClr val="FFFFFF"/>
                  </a:solidFill>
                </a14:hiddenFill>
              </a:ext>
            </a:extLst>
          </p:spPr>
        </p:pic>
        <p:sp>
          <p:nvSpPr>
            <p:cNvPr id="36" name="Lorem Ipsum is simply dummy text of the printing and typesetting industry. Lorem Ipsum has been the industry's standard dummy text ever since the 1500s"/>
            <p:cNvSpPr txBox="1"/>
            <p:nvPr/>
          </p:nvSpPr>
          <p:spPr>
            <a:xfrm>
              <a:off x="258819" y="7366241"/>
              <a:ext cx="7204519"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25000"/>
                    </a:schemeClr>
                  </a:solidFill>
                  <a:latin typeface="Poppins Medium" charset="0"/>
                  <a:ea typeface="Poppins Medium" charset="0"/>
                  <a:cs typeface="Poppins Medium" charset="0"/>
                </a:rPr>
                <a:t>Проделываем те же вычисления для нахождения матрицы </a:t>
              </a:r>
              <a:r>
                <a:rPr lang="en-US" sz="2800" dirty="0" smtClean="0">
                  <a:solidFill>
                    <a:schemeClr val="tx2">
                      <a:lumMod val="25000"/>
                    </a:schemeClr>
                  </a:solidFill>
                  <a:latin typeface="Poppins Medium" charset="0"/>
                  <a:ea typeface="Poppins Medium" charset="0"/>
                  <a:cs typeface="Poppins Medium" charset="0"/>
                </a:rPr>
                <a:t>V</a:t>
              </a:r>
              <a:endParaRPr sz="2800" dirty="0">
                <a:solidFill>
                  <a:schemeClr val="tx2">
                    <a:lumMod val="25000"/>
                  </a:schemeClr>
                </a:solidFill>
                <a:latin typeface="Poppins Medium" charset="0"/>
                <a:ea typeface="Poppins Medium" charset="0"/>
                <a:cs typeface="Poppins Medium" charset="0"/>
              </a:endParaRPr>
            </a:p>
          </p:txBody>
        </p:sp>
      </p:grpSp>
    </p:spTree>
    <p:extLst>
      <p:ext uri="{BB962C8B-B14F-4D97-AF65-F5344CB8AC3E}">
        <p14:creationId xmlns:p14="http://schemas.microsoft.com/office/powerpoint/2010/main" val="153086013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0" y="0"/>
            <a:ext cx="8109744" cy="6871197"/>
            <a:chOff x="0" y="0"/>
            <a:chExt cx="8109744" cy="6871197"/>
          </a:xfrm>
        </p:grpSpPr>
        <p:sp>
          <p:nvSpPr>
            <p:cNvPr id="234" name="Rectangle"/>
            <p:cNvSpPr/>
            <p:nvPr/>
          </p:nvSpPr>
          <p:spPr>
            <a:xfrm>
              <a:off x="0" y="0"/>
              <a:ext cx="8109744" cy="6871197"/>
            </a:xfrm>
            <a:prstGeom prst="rect">
              <a:avLst/>
            </a:prstGeom>
            <a:solidFill>
              <a:srgbClr val="82CBF1"/>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2050" name="Picture 2" descr="https://miro.medium.com/max/196/1*XIkUv6Eyv5QA1uJ67VwQ_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640" y="2548767"/>
              <a:ext cx="5954745" cy="2882552"/>
            </a:xfrm>
            <a:prstGeom prst="rect">
              <a:avLst/>
            </a:prstGeom>
            <a:noFill/>
            <a:extLst>
              <a:ext uri="{909E8E84-426E-40DD-AFC4-6F175D3DCCD1}">
                <a14:hiddenFill xmlns:a14="http://schemas.microsoft.com/office/drawing/2010/main">
                  <a:solidFill>
                    <a:srgbClr val="FFFFFF"/>
                  </a:solidFill>
                </a14:hiddenFill>
              </a:ext>
            </a:extLst>
          </p:spPr>
        </p:pic>
        <p:sp>
          <p:nvSpPr>
            <p:cNvPr id="28" name="Lorem Ipsum is simply dummy text of the printing and typesetting industry. Lorem Ipsum has been the industry's standard dummy text ever since the 1500s"/>
            <p:cNvSpPr txBox="1"/>
            <p:nvPr/>
          </p:nvSpPr>
          <p:spPr>
            <a:xfrm>
              <a:off x="234503" y="447345"/>
              <a:ext cx="7204519"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a:solidFill>
                    <a:schemeClr val="tx2">
                      <a:lumMod val="25000"/>
                    </a:schemeClr>
                  </a:solidFill>
                  <a:latin typeface="Poppins Medium" charset="0"/>
                  <a:ea typeface="Poppins Medium" charset="0"/>
                  <a:cs typeface="Poppins Medium" charset="0"/>
                </a:rPr>
                <a:t>После умножения матрицы на вектор x получаем следующее:</a:t>
              </a:r>
              <a:endParaRPr sz="2800" dirty="0">
                <a:solidFill>
                  <a:schemeClr val="tx2">
                    <a:lumMod val="25000"/>
                  </a:schemeClr>
                </a:solidFill>
                <a:latin typeface="Poppins Medium" charset="0"/>
                <a:ea typeface="Poppins Medium" charset="0"/>
                <a:cs typeface="Poppins Medium" charset="0"/>
              </a:endParaRPr>
            </a:p>
          </p:txBody>
        </p:sp>
      </p:grpSp>
      <p:grpSp>
        <p:nvGrpSpPr>
          <p:cNvPr id="5" name="Группа 4"/>
          <p:cNvGrpSpPr/>
          <p:nvPr/>
        </p:nvGrpSpPr>
        <p:grpSpPr>
          <a:xfrm>
            <a:off x="8109744" y="0"/>
            <a:ext cx="8164512" cy="6871198"/>
            <a:chOff x="8109744" y="0"/>
            <a:chExt cx="8164512" cy="6871198"/>
          </a:xfrm>
        </p:grpSpPr>
        <p:sp>
          <p:nvSpPr>
            <p:cNvPr id="9" name="Прямоугольник 8"/>
            <p:cNvSpPr/>
            <p:nvPr/>
          </p:nvSpPr>
          <p:spPr>
            <a:xfrm>
              <a:off x="8109744" y="0"/>
              <a:ext cx="8164512" cy="6871198"/>
            </a:xfrm>
            <a:prstGeom prst="rect">
              <a:avLst/>
            </a:prstGeom>
            <a:solidFill>
              <a:srgbClr val="FFFFFF"/>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2052" name="Picture 4" descr="https://miro.medium.com/max/149/1*yqx_NGXQ1n347kgDo82V9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7090" y="1287975"/>
              <a:ext cx="4350941" cy="45337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Группа 7"/>
          <p:cNvGrpSpPr/>
          <p:nvPr/>
        </p:nvGrpSpPr>
        <p:grpSpPr>
          <a:xfrm>
            <a:off x="16274256" y="0"/>
            <a:ext cx="8109744" cy="6871198"/>
            <a:chOff x="16274256" y="0"/>
            <a:chExt cx="8109744" cy="6871198"/>
          </a:xfrm>
        </p:grpSpPr>
        <p:sp>
          <p:nvSpPr>
            <p:cNvPr id="13" name="Прямоугольник 12"/>
            <p:cNvSpPr/>
            <p:nvPr/>
          </p:nvSpPr>
          <p:spPr>
            <a:xfrm>
              <a:off x="16274256" y="0"/>
              <a:ext cx="8109744" cy="687119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2054" name="Picture 6" descr="https://miro.medium.com/max/211/0*jBlX_dIFgVW-4-p8.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44978" y="2244578"/>
              <a:ext cx="6383945" cy="3437512"/>
            </a:xfrm>
            <a:prstGeom prst="rect">
              <a:avLst/>
            </a:prstGeom>
            <a:noFill/>
            <a:extLst>
              <a:ext uri="{909E8E84-426E-40DD-AFC4-6F175D3DCCD1}">
                <a14:hiddenFill xmlns:a14="http://schemas.microsoft.com/office/drawing/2010/main">
                  <a:solidFill>
                    <a:srgbClr val="FFFFFF"/>
                  </a:solidFill>
                </a14:hiddenFill>
              </a:ext>
            </a:extLst>
          </p:spPr>
        </p:pic>
        <p:sp>
          <p:nvSpPr>
            <p:cNvPr id="33" name="Lorem Ipsum is simply dummy text of the printing and typesetting industry. Lorem Ipsum has been the industry's standard dummy text ever since the 1500s"/>
            <p:cNvSpPr txBox="1"/>
            <p:nvPr/>
          </p:nvSpPr>
          <p:spPr>
            <a:xfrm>
              <a:off x="16726868" y="447345"/>
              <a:ext cx="7204519"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25000"/>
                    </a:schemeClr>
                  </a:solidFill>
                  <a:latin typeface="Poppins Medium" charset="0"/>
                  <a:ea typeface="Poppins Medium" charset="0"/>
                  <a:cs typeface="Poppins Medium" charset="0"/>
                </a:rPr>
                <a:t>Получаем матрицу </a:t>
              </a:r>
              <a:r>
                <a:rPr lang="en-US" sz="2800" dirty="0" smtClean="0">
                  <a:solidFill>
                    <a:schemeClr val="tx2">
                      <a:lumMod val="25000"/>
                    </a:schemeClr>
                  </a:solidFill>
                  <a:latin typeface="Poppins Medium" charset="0"/>
                  <a:ea typeface="Poppins Medium" charset="0"/>
                  <a:cs typeface="Poppins Medium" charset="0"/>
                </a:rPr>
                <a:t>U</a:t>
              </a:r>
              <a:endParaRPr sz="2800" dirty="0">
                <a:solidFill>
                  <a:schemeClr val="tx2">
                    <a:lumMod val="25000"/>
                  </a:schemeClr>
                </a:solidFill>
                <a:latin typeface="Poppins Medium" charset="0"/>
                <a:ea typeface="Poppins Medium" charset="0"/>
                <a:cs typeface="Poppins Medium" charset="0"/>
              </a:endParaRPr>
            </a:p>
          </p:txBody>
        </p:sp>
      </p:grpSp>
      <p:grpSp>
        <p:nvGrpSpPr>
          <p:cNvPr id="17" name="Группа 16"/>
          <p:cNvGrpSpPr/>
          <p:nvPr/>
        </p:nvGrpSpPr>
        <p:grpSpPr>
          <a:xfrm>
            <a:off x="-90407" y="6837352"/>
            <a:ext cx="8230313" cy="6931753"/>
            <a:chOff x="-90407" y="6837352"/>
            <a:chExt cx="8230313" cy="6931753"/>
          </a:xfrm>
        </p:grpSpPr>
        <p:pic>
          <p:nvPicPr>
            <p:cNvPr id="11" name="Рисунок 10"/>
            <p:cNvPicPr>
              <a:picLocks noChangeAspect="1"/>
            </p:cNvPicPr>
            <p:nvPr/>
          </p:nvPicPr>
          <p:blipFill>
            <a:blip r:embed="rId5"/>
            <a:stretch>
              <a:fillRect/>
            </a:stretch>
          </p:blipFill>
          <p:spPr>
            <a:xfrm>
              <a:off x="-90407" y="6837352"/>
              <a:ext cx="8230313" cy="6931753"/>
            </a:xfrm>
            <a:prstGeom prst="rect">
              <a:avLst/>
            </a:prstGeom>
          </p:spPr>
        </p:pic>
        <p:pic>
          <p:nvPicPr>
            <p:cNvPr id="2056" name="Picture 8" descr="https://miro.medium.com/max/226/0*og0Ypo3IzeR0ZaBU.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363" y="9239877"/>
              <a:ext cx="6449813" cy="3242727"/>
            </a:xfrm>
            <a:prstGeom prst="rect">
              <a:avLst/>
            </a:prstGeom>
            <a:noFill/>
            <a:extLst>
              <a:ext uri="{909E8E84-426E-40DD-AFC4-6F175D3DCCD1}">
                <a14:hiddenFill xmlns:a14="http://schemas.microsoft.com/office/drawing/2010/main">
                  <a:solidFill>
                    <a:srgbClr val="FFFFFF"/>
                  </a:solidFill>
                </a14:hiddenFill>
              </a:ext>
            </a:extLst>
          </p:spPr>
        </p:pic>
        <p:sp>
          <p:nvSpPr>
            <p:cNvPr id="36" name="Lorem Ipsum is simply dummy text of the printing and typesetting industry. Lorem Ipsum has been the industry's standard dummy text ever since the 1500s"/>
            <p:cNvSpPr txBox="1"/>
            <p:nvPr/>
          </p:nvSpPr>
          <p:spPr>
            <a:xfrm>
              <a:off x="258819" y="7366241"/>
              <a:ext cx="7204519"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25000"/>
                    </a:schemeClr>
                  </a:solidFill>
                  <a:latin typeface="Poppins Medium" charset="0"/>
                  <a:ea typeface="Poppins Medium" charset="0"/>
                  <a:cs typeface="Poppins Medium" charset="0"/>
                </a:rPr>
                <a:t>Проделываем те же вычисления для нахождения матрицы </a:t>
              </a:r>
              <a:r>
                <a:rPr lang="en-US" sz="2800" dirty="0" smtClean="0">
                  <a:solidFill>
                    <a:schemeClr val="tx2">
                      <a:lumMod val="25000"/>
                    </a:schemeClr>
                  </a:solidFill>
                  <a:latin typeface="Poppins Medium" charset="0"/>
                  <a:ea typeface="Poppins Medium" charset="0"/>
                  <a:cs typeface="Poppins Medium" charset="0"/>
                </a:rPr>
                <a:t>V</a:t>
              </a:r>
              <a:endParaRPr sz="2800" dirty="0">
                <a:solidFill>
                  <a:schemeClr val="tx2">
                    <a:lumMod val="25000"/>
                  </a:schemeClr>
                </a:solidFill>
                <a:latin typeface="Poppins Medium" charset="0"/>
                <a:ea typeface="Poppins Medium" charset="0"/>
                <a:cs typeface="Poppins Medium" charset="0"/>
              </a:endParaRPr>
            </a:p>
          </p:txBody>
        </p:sp>
      </p:grpSp>
      <p:grpSp>
        <p:nvGrpSpPr>
          <p:cNvPr id="18" name="Группа 17"/>
          <p:cNvGrpSpPr/>
          <p:nvPr/>
        </p:nvGrpSpPr>
        <p:grpSpPr>
          <a:xfrm>
            <a:off x="16213972" y="6854275"/>
            <a:ext cx="8230313" cy="6931753"/>
            <a:chOff x="16213972" y="6854275"/>
            <a:chExt cx="8230313" cy="6931753"/>
          </a:xfrm>
        </p:grpSpPr>
        <p:pic>
          <p:nvPicPr>
            <p:cNvPr id="10" name="Рисунок 9"/>
            <p:cNvPicPr>
              <a:picLocks noChangeAspect="1"/>
            </p:cNvPicPr>
            <p:nvPr/>
          </p:nvPicPr>
          <p:blipFill>
            <a:blip r:embed="rId5"/>
            <a:stretch>
              <a:fillRect/>
            </a:stretch>
          </p:blipFill>
          <p:spPr>
            <a:xfrm>
              <a:off x="16213972" y="6854275"/>
              <a:ext cx="8230313" cy="6931753"/>
            </a:xfrm>
            <a:prstGeom prst="rect">
              <a:avLst/>
            </a:prstGeom>
          </p:spPr>
        </p:pic>
        <p:sp>
          <p:nvSpPr>
            <p:cNvPr id="39" name="Lorem Ipsum is simply dummy text of the printing and typesetting industry. Lorem Ipsum has been the industry's standard dummy text ever since the 1500s"/>
            <p:cNvSpPr txBox="1"/>
            <p:nvPr/>
          </p:nvSpPr>
          <p:spPr>
            <a:xfrm>
              <a:off x="16458188" y="7301620"/>
              <a:ext cx="7357524"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fontScale="85000" lnSpcReduction="10000"/>
            </a:bodyPr>
            <a:lstStyle>
              <a:lvl1pPr algn="ctr"/>
            </a:lstStyle>
            <a:p>
              <a:pPr algn="l">
                <a:lnSpc>
                  <a:spcPct val="120000"/>
                </a:lnSpc>
              </a:pPr>
              <a:r>
                <a:rPr lang="ru-RU" sz="2800" dirty="0">
                  <a:solidFill>
                    <a:schemeClr val="tx2">
                      <a:lumMod val="25000"/>
                    </a:schemeClr>
                  </a:solidFill>
                  <a:latin typeface="Poppins Medium" charset="0"/>
                  <a:ea typeface="Poppins Medium" charset="0"/>
                  <a:cs typeface="Poppins Medium" charset="0"/>
                </a:rPr>
                <a:t>S представляет собой диагональную матрицу, значения которой представляют собой квадратный корень из собственных значений либо</a:t>
              </a:r>
            </a:p>
            <a:p>
              <a:endParaRPr lang="ru-RU" sz="2800" dirty="0">
                <a:solidFill>
                  <a:schemeClr val="tx2">
                    <a:lumMod val="25000"/>
                  </a:schemeClr>
                </a:solidFill>
                <a:latin typeface="Poppins Medium" charset="0"/>
                <a:ea typeface="Poppins Medium" charset="0"/>
                <a:cs typeface="Poppins Medium" charset="0"/>
              </a:endParaRPr>
            </a:p>
          </p:txBody>
        </p:sp>
        <p:pic>
          <p:nvPicPr>
            <p:cNvPr id="2060" name="Picture 12" descr="https://miro.medium.com/max/109/1*wTgxCHlqtkiRP6kdKnRhc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78267" y="8794789"/>
              <a:ext cx="2717365" cy="99949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miro.medium.com/max/334/1*eJv0z-cf5ECITlBrnNIpQQ.png"/>
            <p:cNvPicPr>
              <a:picLocks noChangeAspect="1" noChangeArrowheads="1"/>
            </p:cNvPicPr>
            <p:nvPr/>
          </p:nvPicPr>
          <p:blipFill rotWithShape="1">
            <a:blip r:embed="rId8">
              <a:extLst>
                <a:ext uri="{28A0092B-C50C-407E-A947-70E740481C1C}">
                  <a14:useLocalDpi xmlns:a14="http://schemas.microsoft.com/office/drawing/2010/main" val="0"/>
                </a:ext>
              </a:extLst>
            </a:blip>
            <a:srcRect l="18191" t="13752" r="14483" b="12662"/>
            <a:stretch/>
          </p:blipFill>
          <p:spPr bwMode="auto">
            <a:xfrm>
              <a:off x="16458188" y="9925203"/>
              <a:ext cx="2748228" cy="37237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miro.medium.com/max/136/0*ssenk7T2Cxskt_cs.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09420" y="10438017"/>
              <a:ext cx="3231861" cy="2698162"/>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Прямоугольник 28"/>
          <p:cNvSpPr/>
          <p:nvPr/>
        </p:nvSpPr>
        <p:spPr>
          <a:xfrm>
            <a:off x="-398585" y="-539262"/>
            <a:ext cx="25462523" cy="14864862"/>
          </a:xfrm>
          <a:prstGeom prst="rect">
            <a:avLst/>
          </a:prstGeom>
          <a:solidFill>
            <a:schemeClr val="bg2">
              <a:lumMod val="75000"/>
              <a:alpha val="69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nvGrpSpPr>
          <p:cNvPr id="2" name="Группа 1"/>
          <p:cNvGrpSpPr/>
          <p:nvPr/>
        </p:nvGrpSpPr>
        <p:grpSpPr>
          <a:xfrm>
            <a:off x="5247415" y="2261501"/>
            <a:ext cx="13859048" cy="11524527"/>
            <a:chOff x="8109744" y="6871197"/>
            <a:chExt cx="8164512" cy="6897908"/>
          </a:xfrm>
          <a:effectLst>
            <a:glow rad="1905000">
              <a:schemeClr val="bg2">
                <a:lumMod val="75000"/>
                <a:alpha val="93000"/>
              </a:schemeClr>
            </a:glow>
          </a:effectLst>
        </p:grpSpPr>
        <p:sp>
          <p:nvSpPr>
            <p:cNvPr id="16" name="Прямоугольник 15"/>
            <p:cNvSpPr/>
            <p:nvPr/>
          </p:nvSpPr>
          <p:spPr>
            <a:xfrm>
              <a:off x="8109744" y="6871197"/>
              <a:ext cx="8164512" cy="689790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2058" name="Picture 10" descr="https://miro.medium.com/max/151/0*_cFujQ92IHXvqhjZ.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45275" y="9239877"/>
              <a:ext cx="6051897" cy="215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2917830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рямоугольник 15"/>
          <p:cNvSpPr/>
          <p:nvPr/>
        </p:nvSpPr>
        <p:spPr>
          <a:xfrm>
            <a:off x="8109744" y="6871197"/>
            <a:ext cx="8164512" cy="689790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nvGrpSpPr>
          <p:cNvPr id="4" name="Группа 3"/>
          <p:cNvGrpSpPr/>
          <p:nvPr/>
        </p:nvGrpSpPr>
        <p:grpSpPr>
          <a:xfrm>
            <a:off x="0" y="0"/>
            <a:ext cx="8109744" cy="6871197"/>
            <a:chOff x="0" y="0"/>
            <a:chExt cx="8109744" cy="6871197"/>
          </a:xfrm>
        </p:grpSpPr>
        <p:sp>
          <p:nvSpPr>
            <p:cNvPr id="234" name="Rectangle"/>
            <p:cNvSpPr/>
            <p:nvPr/>
          </p:nvSpPr>
          <p:spPr>
            <a:xfrm>
              <a:off x="0" y="0"/>
              <a:ext cx="8109744" cy="6871197"/>
            </a:xfrm>
            <a:prstGeom prst="rect">
              <a:avLst/>
            </a:prstGeom>
            <a:solidFill>
              <a:srgbClr val="82CBF1"/>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2050" name="Picture 2" descr="https://miro.medium.com/max/196/1*XIkUv6Eyv5QA1uJ67VwQ_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640" y="2548767"/>
              <a:ext cx="5954745" cy="2882552"/>
            </a:xfrm>
            <a:prstGeom prst="rect">
              <a:avLst/>
            </a:prstGeom>
            <a:noFill/>
            <a:extLst>
              <a:ext uri="{909E8E84-426E-40DD-AFC4-6F175D3DCCD1}">
                <a14:hiddenFill xmlns:a14="http://schemas.microsoft.com/office/drawing/2010/main">
                  <a:solidFill>
                    <a:srgbClr val="FFFFFF"/>
                  </a:solidFill>
                </a14:hiddenFill>
              </a:ext>
            </a:extLst>
          </p:spPr>
        </p:pic>
        <p:sp>
          <p:nvSpPr>
            <p:cNvPr id="28" name="Lorem Ipsum is simply dummy text of the printing and typesetting industry. Lorem Ipsum has been the industry's standard dummy text ever since the 1500s"/>
            <p:cNvSpPr txBox="1"/>
            <p:nvPr/>
          </p:nvSpPr>
          <p:spPr>
            <a:xfrm>
              <a:off x="234503" y="447345"/>
              <a:ext cx="7204519"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a:solidFill>
                    <a:schemeClr val="tx2">
                      <a:lumMod val="25000"/>
                    </a:schemeClr>
                  </a:solidFill>
                  <a:latin typeface="Poppins Medium" charset="0"/>
                  <a:ea typeface="Poppins Medium" charset="0"/>
                  <a:cs typeface="Poppins Medium" charset="0"/>
                </a:rPr>
                <a:t>После умножения матрицы на вектор x получаем следующее:</a:t>
              </a:r>
              <a:endParaRPr sz="2800" dirty="0">
                <a:solidFill>
                  <a:schemeClr val="tx2">
                    <a:lumMod val="25000"/>
                  </a:schemeClr>
                </a:solidFill>
                <a:latin typeface="Poppins Medium" charset="0"/>
                <a:ea typeface="Poppins Medium" charset="0"/>
                <a:cs typeface="Poppins Medium" charset="0"/>
              </a:endParaRPr>
            </a:p>
          </p:txBody>
        </p:sp>
      </p:grpSp>
      <p:grpSp>
        <p:nvGrpSpPr>
          <p:cNvPr id="5" name="Группа 4"/>
          <p:cNvGrpSpPr/>
          <p:nvPr/>
        </p:nvGrpSpPr>
        <p:grpSpPr>
          <a:xfrm>
            <a:off x="8109744" y="0"/>
            <a:ext cx="8164512" cy="6871198"/>
            <a:chOff x="8109744" y="0"/>
            <a:chExt cx="8164512" cy="6871198"/>
          </a:xfrm>
        </p:grpSpPr>
        <p:sp>
          <p:nvSpPr>
            <p:cNvPr id="9" name="Прямоугольник 8"/>
            <p:cNvSpPr/>
            <p:nvPr/>
          </p:nvSpPr>
          <p:spPr>
            <a:xfrm>
              <a:off x="8109744" y="0"/>
              <a:ext cx="8164512" cy="6871198"/>
            </a:xfrm>
            <a:prstGeom prst="rect">
              <a:avLst/>
            </a:prstGeom>
            <a:solidFill>
              <a:srgbClr val="FFFFFF"/>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2052" name="Picture 4" descr="https://miro.medium.com/max/149/1*yqx_NGXQ1n347kgDo82V9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7090" y="1287975"/>
              <a:ext cx="4350941" cy="45337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Группа 7"/>
          <p:cNvGrpSpPr/>
          <p:nvPr/>
        </p:nvGrpSpPr>
        <p:grpSpPr>
          <a:xfrm>
            <a:off x="16274256" y="0"/>
            <a:ext cx="8109744" cy="6871198"/>
            <a:chOff x="16274256" y="0"/>
            <a:chExt cx="8109744" cy="6871198"/>
          </a:xfrm>
        </p:grpSpPr>
        <p:sp>
          <p:nvSpPr>
            <p:cNvPr id="13" name="Прямоугольник 12"/>
            <p:cNvSpPr/>
            <p:nvPr/>
          </p:nvSpPr>
          <p:spPr>
            <a:xfrm>
              <a:off x="16274256" y="0"/>
              <a:ext cx="8109744" cy="687119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2054" name="Picture 6" descr="https://miro.medium.com/max/211/0*jBlX_dIFgVW-4-p8.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44978" y="2244578"/>
              <a:ext cx="6383945" cy="3437512"/>
            </a:xfrm>
            <a:prstGeom prst="rect">
              <a:avLst/>
            </a:prstGeom>
            <a:noFill/>
            <a:extLst>
              <a:ext uri="{909E8E84-426E-40DD-AFC4-6F175D3DCCD1}">
                <a14:hiddenFill xmlns:a14="http://schemas.microsoft.com/office/drawing/2010/main">
                  <a:solidFill>
                    <a:srgbClr val="FFFFFF"/>
                  </a:solidFill>
                </a14:hiddenFill>
              </a:ext>
            </a:extLst>
          </p:spPr>
        </p:pic>
        <p:sp>
          <p:nvSpPr>
            <p:cNvPr id="33" name="Lorem Ipsum is simply dummy text of the printing and typesetting industry. Lorem Ipsum has been the industry's standard dummy text ever since the 1500s"/>
            <p:cNvSpPr txBox="1"/>
            <p:nvPr/>
          </p:nvSpPr>
          <p:spPr>
            <a:xfrm>
              <a:off x="16726868" y="447345"/>
              <a:ext cx="7204519"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25000"/>
                    </a:schemeClr>
                  </a:solidFill>
                  <a:latin typeface="Poppins Medium" charset="0"/>
                  <a:ea typeface="Poppins Medium" charset="0"/>
                  <a:cs typeface="Poppins Medium" charset="0"/>
                </a:rPr>
                <a:t>Получаем матрицу </a:t>
              </a:r>
              <a:r>
                <a:rPr lang="en-US" sz="2800" dirty="0" smtClean="0">
                  <a:solidFill>
                    <a:schemeClr val="tx2">
                      <a:lumMod val="25000"/>
                    </a:schemeClr>
                  </a:solidFill>
                  <a:latin typeface="Poppins Medium" charset="0"/>
                  <a:ea typeface="Poppins Medium" charset="0"/>
                  <a:cs typeface="Poppins Medium" charset="0"/>
                </a:rPr>
                <a:t>U</a:t>
              </a:r>
              <a:endParaRPr sz="2800" dirty="0">
                <a:solidFill>
                  <a:schemeClr val="tx2">
                    <a:lumMod val="25000"/>
                  </a:schemeClr>
                </a:solidFill>
                <a:latin typeface="Poppins Medium" charset="0"/>
                <a:ea typeface="Poppins Medium" charset="0"/>
                <a:cs typeface="Poppins Medium" charset="0"/>
              </a:endParaRPr>
            </a:p>
          </p:txBody>
        </p:sp>
      </p:grpSp>
      <p:grpSp>
        <p:nvGrpSpPr>
          <p:cNvPr id="17" name="Группа 16"/>
          <p:cNvGrpSpPr/>
          <p:nvPr/>
        </p:nvGrpSpPr>
        <p:grpSpPr>
          <a:xfrm>
            <a:off x="-90407" y="6837352"/>
            <a:ext cx="8230313" cy="6931753"/>
            <a:chOff x="-90407" y="6837352"/>
            <a:chExt cx="8230313" cy="6931753"/>
          </a:xfrm>
        </p:grpSpPr>
        <p:pic>
          <p:nvPicPr>
            <p:cNvPr id="11" name="Рисунок 10"/>
            <p:cNvPicPr>
              <a:picLocks noChangeAspect="1"/>
            </p:cNvPicPr>
            <p:nvPr/>
          </p:nvPicPr>
          <p:blipFill>
            <a:blip r:embed="rId5"/>
            <a:stretch>
              <a:fillRect/>
            </a:stretch>
          </p:blipFill>
          <p:spPr>
            <a:xfrm>
              <a:off x="-90407" y="6837352"/>
              <a:ext cx="8230313" cy="6931753"/>
            </a:xfrm>
            <a:prstGeom prst="rect">
              <a:avLst/>
            </a:prstGeom>
          </p:spPr>
        </p:pic>
        <p:pic>
          <p:nvPicPr>
            <p:cNvPr id="2056" name="Picture 8" descr="https://miro.medium.com/max/226/0*og0Ypo3IzeR0ZaBU.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363" y="9239877"/>
              <a:ext cx="6449813" cy="3242727"/>
            </a:xfrm>
            <a:prstGeom prst="rect">
              <a:avLst/>
            </a:prstGeom>
            <a:noFill/>
            <a:extLst>
              <a:ext uri="{909E8E84-426E-40DD-AFC4-6F175D3DCCD1}">
                <a14:hiddenFill xmlns:a14="http://schemas.microsoft.com/office/drawing/2010/main">
                  <a:solidFill>
                    <a:srgbClr val="FFFFFF"/>
                  </a:solidFill>
                </a14:hiddenFill>
              </a:ext>
            </a:extLst>
          </p:spPr>
        </p:pic>
        <p:sp>
          <p:nvSpPr>
            <p:cNvPr id="36" name="Lorem Ipsum is simply dummy text of the printing and typesetting industry. Lorem Ipsum has been the industry's standard dummy text ever since the 1500s"/>
            <p:cNvSpPr txBox="1"/>
            <p:nvPr/>
          </p:nvSpPr>
          <p:spPr>
            <a:xfrm>
              <a:off x="258819" y="7366241"/>
              <a:ext cx="7204519"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25000"/>
                    </a:schemeClr>
                  </a:solidFill>
                  <a:latin typeface="Poppins Medium" charset="0"/>
                  <a:ea typeface="Poppins Medium" charset="0"/>
                  <a:cs typeface="Poppins Medium" charset="0"/>
                </a:rPr>
                <a:t>Проделываем те же вычисления для нахождения матрицы </a:t>
              </a:r>
              <a:r>
                <a:rPr lang="en-US" sz="2800" dirty="0" smtClean="0">
                  <a:solidFill>
                    <a:schemeClr val="tx2">
                      <a:lumMod val="25000"/>
                    </a:schemeClr>
                  </a:solidFill>
                  <a:latin typeface="Poppins Medium" charset="0"/>
                  <a:ea typeface="Poppins Medium" charset="0"/>
                  <a:cs typeface="Poppins Medium" charset="0"/>
                </a:rPr>
                <a:t>V</a:t>
              </a:r>
              <a:endParaRPr sz="2800" dirty="0">
                <a:solidFill>
                  <a:schemeClr val="tx2">
                    <a:lumMod val="25000"/>
                  </a:schemeClr>
                </a:solidFill>
                <a:latin typeface="Poppins Medium" charset="0"/>
                <a:ea typeface="Poppins Medium" charset="0"/>
                <a:cs typeface="Poppins Medium" charset="0"/>
              </a:endParaRPr>
            </a:p>
          </p:txBody>
        </p:sp>
      </p:grpSp>
      <p:pic>
        <p:nvPicPr>
          <p:cNvPr id="2058" name="Picture 10" descr="https://miro.medium.com/max/151/0*_cFujQ92IHXvqhjZ.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45275" y="9239877"/>
            <a:ext cx="6051897" cy="2150675"/>
          </a:xfrm>
          <a:prstGeom prst="rect">
            <a:avLst/>
          </a:prstGeom>
          <a:noFill/>
          <a:extLst>
            <a:ext uri="{909E8E84-426E-40DD-AFC4-6F175D3DCCD1}">
              <a14:hiddenFill xmlns:a14="http://schemas.microsoft.com/office/drawing/2010/main">
                <a:solidFill>
                  <a:srgbClr val="FFFFFF"/>
                </a:solidFill>
              </a14:hiddenFill>
            </a:ext>
          </a:extLst>
        </p:spPr>
      </p:pic>
      <p:sp>
        <p:nvSpPr>
          <p:cNvPr id="29" name="Прямоугольник 28"/>
          <p:cNvSpPr/>
          <p:nvPr/>
        </p:nvSpPr>
        <p:spPr>
          <a:xfrm>
            <a:off x="-398585" y="-539262"/>
            <a:ext cx="25462523" cy="14864862"/>
          </a:xfrm>
          <a:prstGeom prst="rect">
            <a:avLst/>
          </a:prstGeom>
          <a:solidFill>
            <a:schemeClr val="bg2">
              <a:lumMod val="75000"/>
              <a:alpha val="69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nvGrpSpPr>
          <p:cNvPr id="18" name="Группа 17"/>
          <p:cNvGrpSpPr/>
          <p:nvPr/>
        </p:nvGrpSpPr>
        <p:grpSpPr>
          <a:xfrm>
            <a:off x="10503878" y="1809594"/>
            <a:ext cx="13940408" cy="11976435"/>
            <a:chOff x="16213972" y="6854275"/>
            <a:chExt cx="8230313" cy="6931753"/>
          </a:xfrm>
          <a:effectLst>
            <a:glow rad="1905000">
              <a:schemeClr val="bg2">
                <a:lumMod val="75000"/>
                <a:alpha val="93000"/>
              </a:schemeClr>
            </a:glow>
          </a:effectLst>
        </p:grpSpPr>
        <p:pic>
          <p:nvPicPr>
            <p:cNvPr id="10" name="Рисунок 9"/>
            <p:cNvPicPr>
              <a:picLocks noChangeAspect="1"/>
            </p:cNvPicPr>
            <p:nvPr/>
          </p:nvPicPr>
          <p:blipFill>
            <a:blip r:embed="rId5"/>
            <a:stretch>
              <a:fillRect/>
            </a:stretch>
          </p:blipFill>
          <p:spPr>
            <a:xfrm>
              <a:off x="16213972" y="6854275"/>
              <a:ext cx="8230313" cy="6931753"/>
            </a:xfrm>
            <a:prstGeom prst="rect">
              <a:avLst/>
            </a:prstGeom>
          </p:spPr>
        </p:pic>
        <p:sp>
          <p:nvSpPr>
            <p:cNvPr id="39" name="Lorem Ipsum is simply dummy text of the printing and typesetting industry. Lorem Ipsum has been the industry's standard dummy text ever since the 1500s"/>
            <p:cNvSpPr txBox="1"/>
            <p:nvPr/>
          </p:nvSpPr>
          <p:spPr>
            <a:xfrm>
              <a:off x="16458188" y="7301620"/>
              <a:ext cx="7357524"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pPr algn="l">
                <a:lnSpc>
                  <a:spcPct val="120000"/>
                </a:lnSpc>
              </a:pPr>
              <a:r>
                <a:rPr lang="ru-RU" sz="2800" dirty="0">
                  <a:solidFill>
                    <a:schemeClr val="tx2">
                      <a:lumMod val="25000"/>
                    </a:schemeClr>
                  </a:solidFill>
                  <a:latin typeface="Poppins Medium" charset="0"/>
                  <a:ea typeface="Poppins Medium" charset="0"/>
                  <a:cs typeface="Poppins Medium" charset="0"/>
                </a:rPr>
                <a:t>S представляет собой диагональную матрицу, значения которой представляют собой квадратный корень из собственных значений либо</a:t>
              </a:r>
            </a:p>
            <a:p>
              <a:endParaRPr lang="ru-RU" sz="2800" dirty="0">
                <a:solidFill>
                  <a:schemeClr val="tx2">
                    <a:lumMod val="25000"/>
                  </a:schemeClr>
                </a:solidFill>
                <a:latin typeface="Poppins Medium" charset="0"/>
                <a:ea typeface="Poppins Medium" charset="0"/>
                <a:cs typeface="Poppins Medium" charset="0"/>
              </a:endParaRPr>
            </a:p>
          </p:txBody>
        </p:sp>
        <p:pic>
          <p:nvPicPr>
            <p:cNvPr id="2060" name="Picture 12" descr="https://miro.medium.com/max/109/1*wTgxCHlqtkiRP6kdKnRhc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78267" y="8794789"/>
              <a:ext cx="2717365" cy="99949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miro.medium.com/max/334/1*eJv0z-cf5ECITlBrnNIpQQ.png"/>
            <p:cNvPicPr>
              <a:picLocks noChangeAspect="1" noChangeArrowheads="1"/>
            </p:cNvPicPr>
            <p:nvPr/>
          </p:nvPicPr>
          <p:blipFill rotWithShape="1">
            <a:blip r:embed="rId9">
              <a:extLst>
                <a:ext uri="{28A0092B-C50C-407E-A947-70E740481C1C}">
                  <a14:useLocalDpi xmlns:a14="http://schemas.microsoft.com/office/drawing/2010/main" val="0"/>
                </a:ext>
              </a:extLst>
            </a:blip>
            <a:srcRect l="18191" t="13752" r="14483" b="12662"/>
            <a:stretch/>
          </p:blipFill>
          <p:spPr bwMode="auto">
            <a:xfrm>
              <a:off x="16458188" y="9925203"/>
              <a:ext cx="2748228" cy="37237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miro.medium.com/max/136/0*ssenk7T2Cxskt_cs.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209420" y="10438017"/>
              <a:ext cx="3231861" cy="26981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9913382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рямоугольник 15"/>
          <p:cNvSpPr/>
          <p:nvPr/>
        </p:nvSpPr>
        <p:spPr>
          <a:xfrm>
            <a:off x="8109744" y="6871197"/>
            <a:ext cx="8164512" cy="689790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nvGrpSpPr>
          <p:cNvPr id="4" name="Группа 3"/>
          <p:cNvGrpSpPr/>
          <p:nvPr/>
        </p:nvGrpSpPr>
        <p:grpSpPr>
          <a:xfrm>
            <a:off x="0" y="0"/>
            <a:ext cx="8109744" cy="6871197"/>
            <a:chOff x="0" y="0"/>
            <a:chExt cx="8109744" cy="6871197"/>
          </a:xfrm>
        </p:grpSpPr>
        <p:sp>
          <p:nvSpPr>
            <p:cNvPr id="234" name="Rectangle"/>
            <p:cNvSpPr/>
            <p:nvPr/>
          </p:nvSpPr>
          <p:spPr>
            <a:xfrm>
              <a:off x="0" y="0"/>
              <a:ext cx="8109744" cy="6871197"/>
            </a:xfrm>
            <a:prstGeom prst="rect">
              <a:avLst/>
            </a:prstGeom>
            <a:solidFill>
              <a:srgbClr val="82CBF1"/>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2050" name="Picture 2" descr="https://miro.medium.com/max/196/1*XIkUv6Eyv5QA1uJ67VwQ_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640" y="2548767"/>
              <a:ext cx="5954745" cy="2882552"/>
            </a:xfrm>
            <a:prstGeom prst="rect">
              <a:avLst/>
            </a:prstGeom>
            <a:noFill/>
            <a:extLst>
              <a:ext uri="{909E8E84-426E-40DD-AFC4-6F175D3DCCD1}">
                <a14:hiddenFill xmlns:a14="http://schemas.microsoft.com/office/drawing/2010/main">
                  <a:solidFill>
                    <a:srgbClr val="FFFFFF"/>
                  </a:solidFill>
                </a14:hiddenFill>
              </a:ext>
            </a:extLst>
          </p:spPr>
        </p:pic>
        <p:sp>
          <p:nvSpPr>
            <p:cNvPr id="28" name="Lorem Ipsum is simply dummy text of the printing and typesetting industry. Lorem Ipsum has been the industry's standard dummy text ever since the 1500s"/>
            <p:cNvSpPr txBox="1"/>
            <p:nvPr/>
          </p:nvSpPr>
          <p:spPr>
            <a:xfrm>
              <a:off x="234503" y="447345"/>
              <a:ext cx="7204519"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a:solidFill>
                    <a:schemeClr val="tx2">
                      <a:lumMod val="25000"/>
                    </a:schemeClr>
                  </a:solidFill>
                  <a:latin typeface="Poppins Medium" charset="0"/>
                  <a:ea typeface="Poppins Medium" charset="0"/>
                  <a:cs typeface="Poppins Medium" charset="0"/>
                </a:rPr>
                <a:t>После умножения матрицы на вектор x получаем следующее:</a:t>
              </a:r>
              <a:endParaRPr sz="2800" dirty="0">
                <a:solidFill>
                  <a:schemeClr val="tx2">
                    <a:lumMod val="25000"/>
                  </a:schemeClr>
                </a:solidFill>
                <a:latin typeface="Poppins Medium" charset="0"/>
                <a:ea typeface="Poppins Medium" charset="0"/>
                <a:cs typeface="Poppins Medium" charset="0"/>
              </a:endParaRPr>
            </a:p>
          </p:txBody>
        </p:sp>
      </p:grpSp>
      <p:grpSp>
        <p:nvGrpSpPr>
          <p:cNvPr id="5" name="Группа 4"/>
          <p:cNvGrpSpPr/>
          <p:nvPr/>
        </p:nvGrpSpPr>
        <p:grpSpPr>
          <a:xfrm>
            <a:off x="8109744" y="0"/>
            <a:ext cx="8164512" cy="6871198"/>
            <a:chOff x="8109744" y="0"/>
            <a:chExt cx="8164512" cy="6871198"/>
          </a:xfrm>
        </p:grpSpPr>
        <p:sp>
          <p:nvSpPr>
            <p:cNvPr id="9" name="Прямоугольник 8"/>
            <p:cNvSpPr/>
            <p:nvPr/>
          </p:nvSpPr>
          <p:spPr>
            <a:xfrm>
              <a:off x="8109744" y="0"/>
              <a:ext cx="8164512" cy="6871198"/>
            </a:xfrm>
            <a:prstGeom prst="rect">
              <a:avLst/>
            </a:prstGeom>
            <a:solidFill>
              <a:srgbClr val="FFFFFF"/>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2052" name="Picture 4" descr="https://miro.medium.com/max/149/1*yqx_NGXQ1n347kgDo82V9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7090" y="1287975"/>
              <a:ext cx="4350941" cy="45337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Группа 7"/>
          <p:cNvGrpSpPr/>
          <p:nvPr/>
        </p:nvGrpSpPr>
        <p:grpSpPr>
          <a:xfrm>
            <a:off x="16274256" y="0"/>
            <a:ext cx="8109744" cy="6871198"/>
            <a:chOff x="16274256" y="0"/>
            <a:chExt cx="8109744" cy="6871198"/>
          </a:xfrm>
        </p:grpSpPr>
        <p:sp>
          <p:nvSpPr>
            <p:cNvPr id="13" name="Прямоугольник 12"/>
            <p:cNvSpPr/>
            <p:nvPr/>
          </p:nvSpPr>
          <p:spPr>
            <a:xfrm>
              <a:off x="16274256" y="0"/>
              <a:ext cx="8109744" cy="687119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2054" name="Picture 6" descr="https://miro.medium.com/max/211/0*jBlX_dIFgVW-4-p8.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44978" y="2244578"/>
              <a:ext cx="6383945" cy="3437512"/>
            </a:xfrm>
            <a:prstGeom prst="rect">
              <a:avLst/>
            </a:prstGeom>
            <a:noFill/>
            <a:extLst>
              <a:ext uri="{909E8E84-426E-40DD-AFC4-6F175D3DCCD1}">
                <a14:hiddenFill xmlns:a14="http://schemas.microsoft.com/office/drawing/2010/main">
                  <a:solidFill>
                    <a:srgbClr val="FFFFFF"/>
                  </a:solidFill>
                </a14:hiddenFill>
              </a:ext>
            </a:extLst>
          </p:spPr>
        </p:pic>
        <p:sp>
          <p:nvSpPr>
            <p:cNvPr id="33" name="Lorem Ipsum is simply dummy text of the printing and typesetting industry. Lorem Ipsum has been the industry's standard dummy text ever since the 1500s"/>
            <p:cNvSpPr txBox="1"/>
            <p:nvPr/>
          </p:nvSpPr>
          <p:spPr>
            <a:xfrm>
              <a:off x="16726868" y="447345"/>
              <a:ext cx="7204519"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25000"/>
                    </a:schemeClr>
                  </a:solidFill>
                  <a:latin typeface="Poppins Medium" charset="0"/>
                  <a:ea typeface="Poppins Medium" charset="0"/>
                  <a:cs typeface="Poppins Medium" charset="0"/>
                </a:rPr>
                <a:t>Получаем матрицу </a:t>
              </a:r>
              <a:r>
                <a:rPr lang="en-US" sz="2800" dirty="0" smtClean="0">
                  <a:solidFill>
                    <a:schemeClr val="tx2">
                      <a:lumMod val="25000"/>
                    </a:schemeClr>
                  </a:solidFill>
                  <a:latin typeface="Poppins Medium" charset="0"/>
                  <a:ea typeface="Poppins Medium" charset="0"/>
                  <a:cs typeface="Poppins Medium" charset="0"/>
                </a:rPr>
                <a:t>U</a:t>
              </a:r>
              <a:endParaRPr sz="2800" dirty="0">
                <a:solidFill>
                  <a:schemeClr val="tx2">
                    <a:lumMod val="25000"/>
                  </a:schemeClr>
                </a:solidFill>
                <a:latin typeface="Poppins Medium" charset="0"/>
                <a:ea typeface="Poppins Medium" charset="0"/>
                <a:cs typeface="Poppins Medium" charset="0"/>
              </a:endParaRPr>
            </a:p>
          </p:txBody>
        </p:sp>
      </p:grpSp>
      <p:grpSp>
        <p:nvGrpSpPr>
          <p:cNvPr id="17" name="Группа 16"/>
          <p:cNvGrpSpPr/>
          <p:nvPr/>
        </p:nvGrpSpPr>
        <p:grpSpPr>
          <a:xfrm>
            <a:off x="-90407" y="6837352"/>
            <a:ext cx="8230313" cy="6931753"/>
            <a:chOff x="-90407" y="6837352"/>
            <a:chExt cx="8230313" cy="6931753"/>
          </a:xfrm>
        </p:grpSpPr>
        <p:pic>
          <p:nvPicPr>
            <p:cNvPr id="11" name="Рисунок 10"/>
            <p:cNvPicPr>
              <a:picLocks noChangeAspect="1"/>
            </p:cNvPicPr>
            <p:nvPr/>
          </p:nvPicPr>
          <p:blipFill>
            <a:blip r:embed="rId5"/>
            <a:stretch>
              <a:fillRect/>
            </a:stretch>
          </p:blipFill>
          <p:spPr>
            <a:xfrm>
              <a:off x="-90407" y="6837352"/>
              <a:ext cx="8230313" cy="6931753"/>
            </a:xfrm>
            <a:prstGeom prst="rect">
              <a:avLst/>
            </a:prstGeom>
          </p:spPr>
        </p:pic>
        <p:pic>
          <p:nvPicPr>
            <p:cNvPr id="2056" name="Picture 8" descr="https://miro.medium.com/max/226/0*og0Ypo3IzeR0ZaBU.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363" y="9239877"/>
              <a:ext cx="6449813" cy="3242727"/>
            </a:xfrm>
            <a:prstGeom prst="rect">
              <a:avLst/>
            </a:prstGeom>
            <a:noFill/>
            <a:extLst>
              <a:ext uri="{909E8E84-426E-40DD-AFC4-6F175D3DCCD1}">
                <a14:hiddenFill xmlns:a14="http://schemas.microsoft.com/office/drawing/2010/main">
                  <a:solidFill>
                    <a:srgbClr val="FFFFFF"/>
                  </a:solidFill>
                </a14:hiddenFill>
              </a:ext>
            </a:extLst>
          </p:spPr>
        </p:pic>
        <p:sp>
          <p:nvSpPr>
            <p:cNvPr id="36" name="Lorem Ipsum is simply dummy text of the printing and typesetting industry. Lorem Ipsum has been the industry's standard dummy text ever since the 1500s"/>
            <p:cNvSpPr txBox="1"/>
            <p:nvPr/>
          </p:nvSpPr>
          <p:spPr>
            <a:xfrm>
              <a:off x="258819" y="7366241"/>
              <a:ext cx="7204519"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25000"/>
                    </a:schemeClr>
                  </a:solidFill>
                  <a:latin typeface="Poppins Medium" charset="0"/>
                  <a:ea typeface="Poppins Medium" charset="0"/>
                  <a:cs typeface="Poppins Medium" charset="0"/>
                </a:rPr>
                <a:t>Проделываем те же вычисления для нахождения матрицы </a:t>
              </a:r>
              <a:r>
                <a:rPr lang="en-US" sz="2800" dirty="0" smtClean="0">
                  <a:solidFill>
                    <a:schemeClr val="tx2">
                      <a:lumMod val="25000"/>
                    </a:schemeClr>
                  </a:solidFill>
                  <a:latin typeface="Poppins Medium" charset="0"/>
                  <a:ea typeface="Poppins Medium" charset="0"/>
                  <a:cs typeface="Poppins Medium" charset="0"/>
                </a:rPr>
                <a:t>V</a:t>
              </a:r>
              <a:endParaRPr sz="2800" dirty="0">
                <a:solidFill>
                  <a:schemeClr val="tx2">
                    <a:lumMod val="25000"/>
                  </a:schemeClr>
                </a:solidFill>
                <a:latin typeface="Poppins Medium" charset="0"/>
                <a:ea typeface="Poppins Medium" charset="0"/>
                <a:cs typeface="Poppins Medium" charset="0"/>
              </a:endParaRPr>
            </a:p>
          </p:txBody>
        </p:sp>
      </p:grpSp>
      <p:pic>
        <p:nvPicPr>
          <p:cNvPr id="2058" name="Picture 10" descr="https://miro.medium.com/max/151/0*_cFujQ92IHXvqhjZ.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45275" y="9239877"/>
            <a:ext cx="6051897" cy="215067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Группа 17"/>
          <p:cNvGrpSpPr/>
          <p:nvPr/>
        </p:nvGrpSpPr>
        <p:grpSpPr>
          <a:xfrm>
            <a:off x="16213972" y="6837353"/>
            <a:ext cx="8230313" cy="6948676"/>
            <a:chOff x="16213972" y="6854275"/>
            <a:chExt cx="8230313" cy="6931753"/>
          </a:xfrm>
        </p:grpSpPr>
        <p:pic>
          <p:nvPicPr>
            <p:cNvPr id="10" name="Рисунок 9"/>
            <p:cNvPicPr>
              <a:picLocks noChangeAspect="1"/>
            </p:cNvPicPr>
            <p:nvPr/>
          </p:nvPicPr>
          <p:blipFill>
            <a:blip r:embed="rId5"/>
            <a:stretch>
              <a:fillRect/>
            </a:stretch>
          </p:blipFill>
          <p:spPr>
            <a:xfrm>
              <a:off x="16213972" y="6854275"/>
              <a:ext cx="8230313" cy="6931753"/>
            </a:xfrm>
            <a:prstGeom prst="rect">
              <a:avLst/>
            </a:prstGeom>
          </p:spPr>
        </p:pic>
        <p:sp>
          <p:nvSpPr>
            <p:cNvPr id="39" name="Lorem Ipsum is simply dummy text of the printing and typesetting industry. Lorem Ipsum has been the industry's standard dummy text ever since the 1500s"/>
            <p:cNvSpPr txBox="1"/>
            <p:nvPr/>
          </p:nvSpPr>
          <p:spPr>
            <a:xfrm>
              <a:off x="16458188" y="7301620"/>
              <a:ext cx="7357524" cy="13622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fontScale="85000" lnSpcReduction="10000"/>
            </a:bodyPr>
            <a:lstStyle>
              <a:lvl1pPr algn="ctr"/>
            </a:lstStyle>
            <a:p>
              <a:pPr algn="l">
                <a:lnSpc>
                  <a:spcPct val="120000"/>
                </a:lnSpc>
              </a:pPr>
              <a:r>
                <a:rPr lang="ru-RU" sz="2800" dirty="0">
                  <a:solidFill>
                    <a:schemeClr val="tx2">
                      <a:lumMod val="25000"/>
                    </a:schemeClr>
                  </a:solidFill>
                  <a:latin typeface="Poppins Medium" charset="0"/>
                  <a:ea typeface="Poppins Medium" charset="0"/>
                  <a:cs typeface="Poppins Medium" charset="0"/>
                </a:rPr>
                <a:t>S представляет собой диагональную матрицу, значения которой представляют собой квадратный корень из собственных значений либо</a:t>
              </a:r>
            </a:p>
            <a:p>
              <a:endParaRPr lang="ru-RU" sz="2800" dirty="0">
                <a:solidFill>
                  <a:schemeClr val="tx2">
                    <a:lumMod val="25000"/>
                  </a:schemeClr>
                </a:solidFill>
                <a:latin typeface="Poppins Medium" charset="0"/>
                <a:ea typeface="Poppins Medium" charset="0"/>
                <a:cs typeface="Poppins Medium" charset="0"/>
              </a:endParaRPr>
            </a:p>
          </p:txBody>
        </p:sp>
        <p:pic>
          <p:nvPicPr>
            <p:cNvPr id="2060" name="Picture 12" descr="https://miro.medium.com/max/109/1*wTgxCHlqtkiRP6kdKnRhc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78267" y="8794789"/>
              <a:ext cx="2717365" cy="99949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miro.medium.com/max/334/1*eJv0z-cf5ECITlBrnNIpQQ.png"/>
            <p:cNvPicPr>
              <a:picLocks noChangeAspect="1" noChangeArrowheads="1"/>
            </p:cNvPicPr>
            <p:nvPr/>
          </p:nvPicPr>
          <p:blipFill rotWithShape="1">
            <a:blip r:embed="rId9">
              <a:extLst>
                <a:ext uri="{28A0092B-C50C-407E-A947-70E740481C1C}">
                  <a14:useLocalDpi xmlns:a14="http://schemas.microsoft.com/office/drawing/2010/main" val="0"/>
                </a:ext>
              </a:extLst>
            </a:blip>
            <a:srcRect l="18191" t="13752" r="14483" b="12662"/>
            <a:stretch/>
          </p:blipFill>
          <p:spPr bwMode="auto">
            <a:xfrm>
              <a:off x="16458188" y="9925203"/>
              <a:ext cx="2748228" cy="37237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miro.medium.com/max/136/0*ssenk7T2Cxskt_cs.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209420" y="10438017"/>
              <a:ext cx="3231861" cy="2698162"/>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Прямоугольник 28"/>
          <p:cNvSpPr/>
          <p:nvPr/>
        </p:nvSpPr>
        <p:spPr>
          <a:xfrm>
            <a:off x="-398585" y="-539262"/>
            <a:ext cx="25462523" cy="14864862"/>
          </a:xfrm>
          <a:prstGeom prst="rect">
            <a:avLst/>
          </a:prstGeom>
          <a:solidFill>
            <a:schemeClr val="bg2">
              <a:lumMod val="75000"/>
              <a:alpha val="69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nvGrpSpPr>
          <p:cNvPr id="20" name="Группа 19"/>
          <p:cNvGrpSpPr/>
          <p:nvPr/>
        </p:nvGrpSpPr>
        <p:grpSpPr>
          <a:xfrm>
            <a:off x="4337825" y="211842"/>
            <a:ext cx="16014467" cy="13175086"/>
            <a:chOff x="8510894" y="15568246"/>
            <a:chExt cx="10382615" cy="9045444"/>
          </a:xfrm>
          <a:effectLst>
            <a:glow rad="1905000">
              <a:schemeClr val="bg2">
                <a:lumMod val="75000"/>
                <a:alpha val="80000"/>
              </a:schemeClr>
            </a:glow>
          </a:effectLst>
        </p:grpSpPr>
        <p:sp>
          <p:nvSpPr>
            <p:cNvPr id="45" name="Прямоугольник 44"/>
            <p:cNvSpPr/>
            <p:nvPr/>
          </p:nvSpPr>
          <p:spPr>
            <a:xfrm>
              <a:off x="8510894" y="15568246"/>
              <a:ext cx="10382615" cy="9045444"/>
            </a:xfrm>
            <a:prstGeom prst="rect">
              <a:avLst/>
            </a:prstGeom>
            <a:solidFill>
              <a:srgbClr val="FFFFFF"/>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2066" name="Picture 18" descr="https://miro.medium.com/max/875/1*W5kjmtkMTQKNXCSjiyx0Z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10894" y="16864614"/>
              <a:ext cx="10382615" cy="68005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5999867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p:cNvSpPr/>
          <p:nvPr/>
        </p:nvSpPr>
        <p:spPr>
          <a:xfrm>
            <a:off x="-45508" y="-14297"/>
            <a:ext cx="24475016" cy="13744594"/>
          </a:xfrm>
          <a:prstGeom prst="rect">
            <a:avLst/>
          </a:prstGeom>
          <a:solidFill>
            <a:srgbClr val="51A7DD"/>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4" name="Circle"/>
          <p:cNvSpPr/>
          <p:nvPr/>
        </p:nvSpPr>
        <p:spPr>
          <a:xfrm>
            <a:off x="-2424704" y="-2337098"/>
            <a:ext cx="10430599" cy="1043059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5" name="01"/>
          <p:cNvSpPr txBox="1"/>
          <p:nvPr/>
        </p:nvSpPr>
        <p:spPr>
          <a:xfrm>
            <a:off x="1888453" y="2242221"/>
            <a:ext cx="8133726" cy="377026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lnSpc>
                <a:spcPct val="80000"/>
              </a:lnSpc>
              <a:defRPr sz="30000" b="1">
                <a:solidFill>
                  <a:srgbClr val="51A7DD"/>
                </a:solidFill>
              </a:defRPr>
            </a:lvl1pPr>
          </a:lstStyle>
          <a:p>
            <a:r>
              <a:rPr dirty="0" smtClean="0"/>
              <a:t>0</a:t>
            </a:r>
            <a:r>
              <a:rPr lang="ru-RU" dirty="0" smtClean="0"/>
              <a:t>3</a:t>
            </a:r>
            <a:endParaRPr dirty="0"/>
          </a:p>
        </p:txBody>
      </p:sp>
      <p:sp>
        <p:nvSpPr>
          <p:cNvPr id="76" name="Circle"/>
          <p:cNvSpPr/>
          <p:nvPr/>
        </p:nvSpPr>
        <p:spPr>
          <a:xfrm>
            <a:off x="20267110" y="1454538"/>
            <a:ext cx="6172842" cy="6172843"/>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7" name="Circle"/>
          <p:cNvSpPr/>
          <p:nvPr/>
        </p:nvSpPr>
        <p:spPr>
          <a:xfrm>
            <a:off x="18076176" y="-736396"/>
            <a:ext cx="10554710" cy="10554711"/>
          </a:xfrm>
          <a:prstGeom prst="ellipse">
            <a:avLst/>
          </a:prstGeom>
          <a:ln w="25400">
            <a:solidFill>
              <a:srgbClr val="82CBF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8" name="Section Breaks"/>
          <p:cNvSpPr txBox="1"/>
          <p:nvPr/>
        </p:nvSpPr>
        <p:spPr>
          <a:xfrm>
            <a:off x="8489572" y="10438076"/>
            <a:ext cx="16945158" cy="250779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Autofit/>
          </a:bodyPr>
          <a:lstStyle>
            <a:lvl1pPr algn="l">
              <a:lnSpc>
                <a:spcPct val="80000"/>
              </a:lnSpc>
              <a:defRPr sz="10000" b="1">
                <a:solidFill>
                  <a:srgbClr val="34393D"/>
                </a:solidFill>
              </a:defRPr>
            </a:lvl1pPr>
          </a:lstStyle>
          <a:p>
            <a:r>
              <a:rPr lang="en-US" sz="20800" dirty="0" smtClean="0"/>
              <a:t>SVD python</a:t>
            </a:r>
            <a:endParaRPr sz="20800" dirty="0"/>
          </a:p>
        </p:txBody>
      </p:sp>
      <p:sp>
        <p:nvSpPr>
          <p:cNvPr id="81" name="Circle"/>
          <p:cNvSpPr/>
          <p:nvPr/>
        </p:nvSpPr>
        <p:spPr>
          <a:xfrm>
            <a:off x="2131790" y="11910195"/>
            <a:ext cx="2860610" cy="2860610"/>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2" name="Circle"/>
          <p:cNvSpPr/>
          <p:nvPr/>
        </p:nvSpPr>
        <p:spPr>
          <a:xfrm>
            <a:off x="218968" y="9997374"/>
            <a:ext cx="6686253" cy="6686252"/>
          </a:xfrm>
          <a:prstGeom prst="ellipse">
            <a:avLst/>
          </a:prstGeom>
          <a:ln w="25400">
            <a:solidFill>
              <a:srgbClr val="82CBF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293145563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p:cNvSpPr/>
          <p:nvPr/>
        </p:nvSpPr>
        <p:spPr>
          <a:xfrm>
            <a:off x="-45508" y="-14297"/>
            <a:ext cx="24475016" cy="13744594"/>
          </a:xfrm>
          <a:prstGeom prst="rect">
            <a:avLst/>
          </a:prstGeom>
          <a:solidFill>
            <a:srgbClr val="51A7DD"/>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4" name="Circle"/>
          <p:cNvSpPr/>
          <p:nvPr/>
        </p:nvSpPr>
        <p:spPr>
          <a:xfrm>
            <a:off x="-2424704" y="-2337098"/>
            <a:ext cx="10430599" cy="1043059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5" name="01"/>
          <p:cNvSpPr txBox="1"/>
          <p:nvPr/>
        </p:nvSpPr>
        <p:spPr>
          <a:xfrm>
            <a:off x="1888453" y="965052"/>
            <a:ext cx="8133726" cy="6324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lnSpc>
                <a:spcPct val="80000"/>
              </a:lnSpc>
              <a:defRPr sz="30000" b="1">
                <a:solidFill>
                  <a:srgbClr val="51A7DD"/>
                </a:solidFill>
              </a:defRPr>
            </a:lvl1pPr>
          </a:lstStyle>
          <a:p>
            <a:r>
              <a:rPr dirty="0"/>
              <a:t>01</a:t>
            </a:r>
          </a:p>
        </p:txBody>
      </p:sp>
      <p:sp>
        <p:nvSpPr>
          <p:cNvPr id="76" name="Circle"/>
          <p:cNvSpPr/>
          <p:nvPr/>
        </p:nvSpPr>
        <p:spPr>
          <a:xfrm>
            <a:off x="20267110" y="1454538"/>
            <a:ext cx="6172842" cy="6172843"/>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7" name="Circle"/>
          <p:cNvSpPr/>
          <p:nvPr/>
        </p:nvSpPr>
        <p:spPr>
          <a:xfrm>
            <a:off x="18076176" y="-736396"/>
            <a:ext cx="10554710" cy="10554711"/>
          </a:xfrm>
          <a:prstGeom prst="ellipse">
            <a:avLst/>
          </a:prstGeom>
          <a:ln w="25400">
            <a:solidFill>
              <a:srgbClr val="82CBF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8" name="Section Breaks"/>
          <p:cNvSpPr txBox="1"/>
          <p:nvPr/>
        </p:nvSpPr>
        <p:spPr>
          <a:xfrm>
            <a:off x="11685728" y="10033254"/>
            <a:ext cx="13315517" cy="250779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Autofit/>
          </a:bodyPr>
          <a:lstStyle>
            <a:lvl1pPr algn="l">
              <a:lnSpc>
                <a:spcPct val="80000"/>
              </a:lnSpc>
              <a:defRPr sz="10000" b="1">
                <a:solidFill>
                  <a:srgbClr val="34393D"/>
                </a:solidFill>
              </a:defRPr>
            </a:lvl1pPr>
          </a:lstStyle>
          <a:p>
            <a:r>
              <a:rPr lang="ru-RU" sz="20800" dirty="0" smtClean="0"/>
              <a:t>ТЕОРИЯ</a:t>
            </a:r>
            <a:endParaRPr sz="20800" dirty="0"/>
          </a:p>
        </p:txBody>
      </p:sp>
      <p:sp>
        <p:nvSpPr>
          <p:cNvPr id="81" name="Circle"/>
          <p:cNvSpPr/>
          <p:nvPr/>
        </p:nvSpPr>
        <p:spPr>
          <a:xfrm>
            <a:off x="6333168" y="11434589"/>
            <a:ext cx="2860610" cy="2860610"/>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2" name="Circle"/>
          <p:cNvSpPr/>
          <p:nvPr/>
        </p:nvSpPr>
        <p:spPr>
          <a:xfrm>
            <a:off x="4420347" y="9521768"/>
            <a:ext cx="6686253" cy="6686252"/>
          </a:xfrm>
          <a:prstGeom prst="ellipse">
            <a:avLst/>
          </a:prstGeom>
          <a:ln w="25400">
            <a:solidFill>
              <a:srgbClr val="82CBF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115402812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ectangle"/>
          <p:cNvSpPr/>
          <p:nvPr/>
        </p:nvSpPr>
        <p:spPr>
          <a:xfrm rot="3218404">
            <a:off x="11243343" y="-2781608"/>
            <a:ext cx="12191815" cy="31438812"/>
          </a:xfrm>
          <a:prstGeom prst="rect">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2" name="Рисунок 1"/>
          <p:cNvPicPr>
            <a:picLocks noChangeAspect="1"/>
          </p:cNvPicPr>
          <p:nvPr/>
        </p:nvPicPr>
        <p:blipFill>
          <a:blip r:embed="rId2"/>
          <a:stretch>
            <a:fillRect/>
          </a:stretch>
        </p:blipFill>
        <p:spPr>
          <a:xfrm>
            <a:off x="1066283" y="609808"/>
            <a:ext cx="19323742" cy="9753391"/>
          </a:xfrm>
          <a:prstGeom prst="roundRect">
            <a:avLst>
              <a:gd name="adj" fmla="val 8594"/>
            </a:avLst>
          </a:prstGeom>
          <a:solidFill>
            <a:srgbClr val="FFFFFF">
              <a:shade val="85000"/>
            </a:srgbClr>
          </a:solidFill>
          <a:ln>
            <a:noFill/>
          </a:ln>
          <a:effectLst>
            <a:reflection blurRad="6350" stA="52000" endA="300" endPos="35000" dir="5400000" sy="-100000" algn="bl" rotWithShape="0"/>
          </a:effectLst>
        </p:spPr>
      </p:pic>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4795078" y="-3911158"/>
            <a:ext cx="8544118" cy="8544118"/>
          </a:xfrm>
          <a:prstGeom prst="rect">
            <a:avLst/>
          </a:prstGeom>
        </p:spPr>
      </p:pic>
      <p:grpSp>
        <p:nvGrpSpPr>
          <p:cNvPr id="201" name="Group"/>
          <p:cNvGrpSpPr/>
          <p:nvPr/>
        </p:nvGrpSpPr>
        <p:grpSpPr>
          <a:xfrm>
            <a:off x="18332119" y="6095761"/>
            <a:ext cx="13221358" cy="13221359"/>
            <a:chOff x="-1947748" y="-1947748"/>
            <a:chExt cx="13221357" cy="13221357"/>
          </a:xfrm>
        </p:grpSpPr>
        <p:sp>
          <p:nvSpPr>
            <p:cNvPr id="199" name="Circle"/>
            <p:cNvSpPr/>
            <p:nvPr/>
          </p:nvSpPr>
          <p:spPr>
            <a:xfrm>
              <a:off x="764014" y="764014"/>
              <a:ext cx="7797832" cy="7797833"/>
            </a:xfrm>
            <a:prstGeom prst="ellipse">
              <a:avLst/>
            </a:prstGeom>
            <a:solidFill>
              <a:srgbClr val="82CBF1"/>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200" name="Circle"/>
            <p:cNvSpPr/>
            <p:nvPr/>
          </p:nvSpPr>
          <p:spPr>
            <a:xfrm>
              <a:off x="-1947749" y="-1947749"/>
              <a:ext cx="13221358" cy="13221358"/>
            </a:xfrm>
            <a:prstGeom prst="ellipse">
              <a:avLst/>
            </a:prstGeom>
            <a:noFill/>
            <a:ln w="25400" cap="flat">
              <a:solidFill>
                <a:srgbClr val="E9EBF0"/>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pic>
        <p:nvPicPr>
          <p:cNvPr id="2" name="Рисунок 1"/>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280256" y="0"/>
            <a:ext cx="18763625" cy="26120286"/>
          </a:xfrm>
          <a:prstGeom prst="rect">
            <a:avLst/>
          </a:prstGeom>
          <a:ln>
            <a:noFill/>
          </a:ln>
          <a:effectLst>
            <a:softEdge rad="112500"/>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79167E-6 9.25926E-7 L 4.79167E-6 -0.91458 " pathEditMode="relative" rAng="0" ptsTypes="AA">
                                      <p:cBhvr>
                                        <p:cTn id="6" dur="2000" fill="hold"/>
                                        <p:tgtEl>
                                          <p:spTgt spid="2"/>
                                        </p:tgtEl>
                                        <p:attrNameLst>
                                          <p:attrName>ppt_x</p:attrName>
                                          <p:attrName>ppt_y</p:attrName>
                                        </p:attrNameLst>
                                      </p:cBhvr>
                                      <p:rCtr x="0" y="-457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p:cNvSpPr/>
          <p:nvPr/>
        </p:nvSpPr>
        <p:spPr>
          <a:xfrm>
            <a:off x="0" y="-28594"/>
            <a:ext cx="24475016" cy="13744594"/>
          </a:xfrm>
          <a:prstGeom prst="rect">
            <a:avLst/>
          </a:prstGeom>
          <a:solidFill>
            <a:srgbClr val="51A7DD"/>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4" name="Circle"/>
          <p:cNvSpPr/>
          <p:nvPr/>
        </p:nvSpPr>
        <p:spPr>
          <a:xfrm>
            <a:off x="-2424704" y="-2337098"/>
            <a:ext cx="10430599" cy="1043059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5" name="01"/>
          <p:cNvSpPr txBox="1"/>
          <p:nvPr/>
        </p:nvSpPr>
        <p:spPr>
          <a:xfrm>
            <a:off x="1888453" y="2242221"/>
            <a:ext cx="8133726" cy="377026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lnSpc>
                <a:spcPct val="80000"/>
              </a:lnSpc>
              <a:defRPr sz="30000" b="1">
                <a:solidFill>
                  <a:srgbClr val="51A7DD"/>
                </a:solidFill>
              </a:defRPr>
            </a:lvl1pPr>
          </a:lstStyle>
          <a:p>
            <a:r>
              <a:rPr dirty="0" smtClean="0"/>
              <a:t>0</a:t>
            </a:r>
            <a:r>
              <a:rPr lang="ru-RU" dirty="0" smtClean="0"/>
              <a:t>4</a:t>
            </a:r>
            <a:endParaRPr dirty="0"/>
          </a:p>
        </p:txBody>
      </p:sp>
      <p:grpSp>
        <p:nvGrpSpPr>
          <p:cNvPr id="3" name="Группа 2"/>
          <p:cNvGrpSpPr/>
          <p:nvPr/>
        </p:nvGrpSpPr>
        <p:grpSpPr>
          <a:xfrm>
            <a:off x="14474476" y="-2939735"/>
            <a:ext cx="10554710" cy="10554711"/>
            <a:chOff x="18076176" y="-736396"/>
            <a:chExt cx="10554710" cy="10554711"/>
          </a:xfrm>
        </p:grpSpPr>
        <p:sp>
          <p:nvSpPr>
            <p:cNvPr id="76" name="Circle"/>
            <p:cNvSpPr/>
            <p:nvPr/>
          </p:nvSpPr>
          <p:spPr>
            <a:xfrm>
              <a:off x="20267110" y="1454537"/>
              <a:ext cx="6172842" cy="6172843"/>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7" name="Circle"/>
            <p:cNvSpPr/>
            <p:nvPr/>
          </p:nvSpPr>
          <p:spPr>
            <a:xfrm>
              <a:off x="18076176" y="-736396"/>
              <a:ext cx="10554710" cy="10554711"/>
            </a:xfrm>
            <a:prstGeom prst="ellipse">
              <a:avLst/>
            </a:prstGeom>
            <a:ln w="25400">
              <a:solidFill>
                <a:srgbClr val="82CBF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sp>
        <p:nvSpPr>
          <p:cNvPr id="78" name="Section Breaks"/>
          <p:cNvSpPr txBox="1"/>
          <p:nvPr/>
        </p:nvSpPr>
        <p:spPr>
          <a:xfrm>
            <a:off x="5071396" y="8356650"/>
            <a:ext cx="18806160" cy="250779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Autofit/>
          </a:bodyPr>
          <a:lstStyle>
            <a:lvl1pPr algn="l">
              <a:lnSpc>
                <a:spcPct val="80000"/>
              </a:lnSpc>
              <a:defRPr sz="10000" b="1">
                <a:solidFill>
                  <a:srgbClr val="34393D"/>
                </a:solidFill>
              </a:defRPr>
            </a:lvl1pPr>
          </a:lstStyle>
          <a:p>
            <a:pPr algn="r"/>
            <a:r>
              <a:rPr lang="ru-RU" sz="20800" dirty="0" smtClean="0"/>
              <a:t>Применение </a:t>
            </a:r>
            <a:r>
              <a:rPr lang="en-US" sz="20800" dirty="0" smtClean="0"/>
              <a:t>SVD</a:t>
            </a:r>
            <a:endParaRPr sz="20800" dirty="0"/>
          </a:p>
        </p:txBody>
      </p:sp>
      <p:grpSp>
        <p:nvGrpSpPr>
          <p:cNvPr id="2" name="Группа 1"/>
          <p:cNvGrpSpPr/>
          <p:nvPr/>
        </p:nvGrpSpPr>
        <p:grpSpPr>
          <a:xfrm>
            <a:off x="-1089709" y="9528918"/>
            <a:ext cx="6686253" cy="6686252"/>
            <a:chOff x="218968" y="9997374"/>
            <a:chExt cx="6686253" cy="6686252"/>
          </a:xfrm>
        </p:grpSpPr>
        <p:sp>
          <p:nvSpPr>
            <p:cNvPr id="81" name="Circle"/>
            <p:cNvSpPr/>
            <p:nvPr/>
          </p:nvSpPr>
          <p:spPr>
            <a:xfrm>
              <a:off x="2131790" y="11910195"/>
              <a:ext cx="2860610" cy="2860610"/>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2" name="Circle"/>
            <p:cNvSpPr/>
            <p:nvPr/>
          </p:nvSpPr>
          <p:spPr>
            <a:xfrm>
              <a:off x="218968" y="9997374"/>
              <a:ext cx="6686253" cy="6686252"/>
            </a:xfrm>
            <a:prstGeom prst="ellipse">
              <a:avLst/>
            </a:prstGeom>
            <a:ln w="25400">
              <a:solidFill>
                <a:srgbClr val="82CBF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spTree>
    <p:extLst>
      <p:ext uri="{BB962C8B-B14F-4D97-AF65-F5344CB8AC3E}">
        <p14:creationId xmlns:p14="http://schemas.microsoft.com/office/powerpoint/2010/main" val="98702802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p:cNvGrpSpPr/>
          <p:nvPr/>
        </p:nvGrpSpPr>
        <p:grpSpPr>
          <a:xfrm>
            <a:off x="-3823349" y="-7429176"/>
            <a:ext cx="13221358" cy="13221358"/>
            <a:chOff x="-1947748" y="-1947748"/>
            <a:chExt cx="13221357" cy="13221357"/>
          </a:xfrm>
        </p:grpSpPr>
        <p:sp>
          <p:nvSpPr>
            <p:cNvPr id="160" name="Circle"/>
            <p:cNvSpPr/>
            <p:nvPr/>
          </p:nvSpPr>
          <p:spPr>
            <a:xfrm>
              <a:off x="764014" y="764014"/>
              <a:ext cx="7797832" cy="7797833"/>
            </a:xfrm>
            <a:prstGeom prst="ellipse">
              <a:avLst/>
            </a:prstGeom>
            <a:solidFill>
              <a:srgbClr val="2A2E33"/>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61" name="Circle"/>
            <p:cNvSpPr/>
            <p:nvPr/>
          </p:nvSpPr>
          <p:spPr>
            <a:xfrm>
              <a:off x="-1947749" y="-1947749"/>
              <a:ext cx="13221358" cy="13221358"/>
            </a:xfrm>
            <a:prstGeom prst="ellipse">
              <a:avLst/>
            </a:prstGeom>
            <a:noFill/>
            <a:ln w="25400" cap="flat">
              <a:solidFill>
                <a:srgbClr val="41484E"/>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sp>
        <p:nvSpPr>
          <p:cNvPr id="165" name="demo slide"/>
          <p:cNvSpPr txBox="1"/>
          <p:nvPr/>
        </p:nvSpPr>
        <p:spPr>
          <a:xfrm>
            <a:off x="7133475" y="2890726"/>
            <a:ext cx="10103022" cy="630942"/>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rPr lang="ru-RU" dirty="0"/>
              <a:t>будем использовать SVD для извлечения наиболее важных функций из изображения. </a:t>
            </a:r>
            <a:endParaRPr dirty="0"/>
          </a:p>
        </p:txBody>
      </p:sp>
      <p:sp>
        <p:nvSpPr>
          <p:cNvPr id="166" name="Work Process"/>
          <p:cNvSpPr txBox="1"/>
          <p:nvPr/>
        </p:nvSpPr>
        <p:spPr>
          <a:xfrm>
            <a:off x="5678499" y="458240"/>
            <a:ext cx="13315516" cy="233499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ctr">
              <a:lnSpc>
                <a:spcPct val="80000"/>
              </a:lnSpc>
              <a:defRPr sz="10000" b="1">
                <a:solidFill>
                  <a:srgbClr val="FFFFFF"/>
                </a:solidFill>
              </a:defRPr>
            </a:lvl1pPr>
          </a:lstStyle>
          <a:p>
            <a:r>
              <a:rPr lang="ru-RU" dirty="0"/>
              <a:t>П</a:t>
            </a:r>
            <a:r>
              <a:rPr lang="ru-RU" dirty="0" smtClean="0"/>
              <a:t>римените </a:t>
            </a:r>
            <a:r>
              <a:rPr lang="en-US" dirty="0"/>
              <a:t>SVD </a:t>
            </a:r>
            <a:r>
              <a:rPr lang="ru-RU" dirty="0"/>
              <a:t>к изображениям</a:t>
            </a:r>
          </a:p>
        </p:txBody>
      </p:sp>
      <p:grpSp>
        <p:nvGrpSpPr>
          <p:cNvPr id="170" name="Group"/>
          <p:cNvGrpSpPr/>
          <p:nvPr/>
        </p:nvGrpSpPr>
        <p:grpSpPr>
          <a:xfrm>
            <a:off x="11693457" y="3672753"/>
            <a:ext cx="948168" cy="288515"/>
            <a:chOff x="0" y="0"/>
            <a:chExt cx="948167" cy="288513"/>
          </a:xfrm>
        </p:grpSpPr>
        <p:sp>
          <p:nvSpPr>
            <p:cNvPr id="167" name="Circle"/>
            <p:cNvSpPr/>
            <p:nvPr/>
          </p:nvSpPr>
          <p:spPr>
            <a:xfrm>
              <a:off x="329826" y="0"/>
              <a:ext cx="288515" cy="288514"/>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68" name="Circle"/>
            <p:cNvSpPr/>
            <p:nvPr/>
          </p:nvSpPr>
          <p:spPr>
            <a:xfrm>
              <a:off x="779377" y="59861"/>
              <a:ext cx="168791" cy="168792"/>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69" name="Circle"/>
            <p:cNvSpPr/>
            <p:nvPr/>
          </p:nvSpPr>
          <p:spPr>
            <a:xfrm>
              <a:off x="0" y="59861"/>
              <a:ext cx="168791" cy="168792"/>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grpSp>
        <p:nvGrpSpPr>
          <p:cNvPr id="3" name="Группа 2"/>
          <p:cNvGrpSpPr/>
          <p:nvPr/>
        </p:nvGrpSpPr>
        <p:grpSpPr>
          <a:xfrm>
            <a:off x="2880081" y="4185245"/>
            <a:ext cx="18609809" cy="997088"/>
            <a:chOff x="2887095" y="8435010"/>
            <a:chExt cx="18609809" cy="997088"/>
          </a:xfrm>
        </p:grpSpPr>
        <p:sp>
          <p:nvSpPr>
            <p:cNvPr id="163" name="Line"/>
            <p:cNvSpPr/>
            <p:nvPr/>
          </p:nvSpPr>
          <p:spPr>
            <a:xfrm>
              <a:off x="3568286" y="8933554"/>
              <a:ext cx="11215184" cy="1"/>
            </a:xfrm>
            <a:prstGeom prst="line">
              <a:avLst/>
            </a:prstGeom>
            <a:ln w="25400">
              <a:solidFill>
                <a:srgbClr val="82CBF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1" name="Line"/>
            <p:cNvSpPr/>
            <p:nvPr/>
          </p:nvSpPr>
          <p:spPr>
            <a:xfrm>
              <a:off x="3568286" y="8933555"/>
              <a:ext cx="17452445" cy="0"/>
            </a:xfrm>
            <a:prstGeom prst="line">
              <a:avLst/>
            </a:prstGeom>
            <a:ln w="25400">
              <a:solidFill>
                <a:srgbClr val="FFFFF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2" name="Circle"/>
            <p:cNvSpPr/>
            <p:nvPr/>
          </p:nvSpPr>
          <p:spPr>
            <a:xfrm>
              <a:off x="2887095"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3" name="Circle"/>
            <p:cNvSpPr/>
            <p:nvPr/>
          </p:nvSpPr>
          <p:spPr>
            <a:xfrm>
              <a:off x="20499817" y="8435010"/>
              <a:ext cx="997087" cy="997088"/>
            </a:xfrm>
            <a:prstGeom prst="ellipse">
              <a:avLst/>
            </a:prstGeom>
            <a:solidFill>
              <a:srgbClr val="FFFFFF"/>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4" name="Circle"/>
            <p:cNvSpPr/>
            <p:nvPr/>
          </p:nvSpPr>
          <p:spPr>
            <a:xfrm>
              <a:off x="16096636" y="8435010"/>
              <a:ext cx="997087" cy="997088"/>
            </a:xfrm>
            <a:prstGeom prst="ellipse">
              <a:avLst/>
            </a:prstGeom>
            <a:solidFill>
              <a:srgbClr val="FFFFFF"/>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5" name="Circle"/>
            <p:cNvSpPr/>
            <p:nvPr/>
          </p:nvSpPr>
          <p:spPr>
            <a:xfrm>
              <a:off x="11693457" y="8435010"/>
              <a:ext cx="997087" cy="997088"/>
            </a:xfrm>
            <a:prstGeom prst="ellipse">
              <a:avLst/>
            </a:prstGeom>
            <a:solidFill>
              <a:srgbClr val="FFFFFF"/>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6" name="Circle"/>
            <p:cNvSpPr/>
            <p:nvPr/>
          </p:nvSpPr>
          <p:spPr>
            <a:xfrm>
              <a:off x="7290276" y="8435010"/>
              <a:ext cx="997087" cy="997088"/>
            </a:xfrm>
            <a:prstGeom prst="ellipse">
              <a:avLst/>
            </a:prstGeom>
            <a:solidFill>
              <a:srgbClr val="FFFFFF"/>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7" name="1"/>
            <p:cNvSpPr txBox="1"/>
            <p:nvPr/>
          </p:nvSpPr>
          <p:spPr>
            <a:xfrm>
              <a:off x="3107508" y="8730353"/>
              <a:ext cx="607908" cy="4445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t>1</a:t>
              </a:r>
            </a:p>
          </p:txBody>
        </p:sp>
        <p:sp>
          <p:nvSpPr>
            <p:cNvPr id="178" name="2"/>
            <p:cNvSpPr txBox="1"/>
            <p:nvPr/>
          </p:nvSpPr>
          <p:spPr>
            <a:xfrm>
              <a:off x="7447916"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solidFill>
                    <a:srgbClr val="82CBF1"/>
                  </a:solidFill>
                </a:rPr>
                <a:t>2</a:t>
              </a:r>
            </a:p>
          </p:txBody>
        </p:sp>
        <p:sp>
          <p:nvSpPr>
            <p:cNvPr id="179" name="3"/>
            <p:cNvSpPr txBox="1"/>
            <p:nvPr/>
          </p:nvSpPr>
          <p:spPr>
            <a:xfrm>
              <a:off x="11859560"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solidFill>
                    <a:srgbClr val="82CBF1"/>
                  </a:solidFill>
                </a:rPr>
                <a:t>3</a:t>
              </a:r>
            </a:p>
          </p:txBody>
        </p:sp>
        <p:sp>
          <p:nvSpPr>
            <p:cNvPr id="180" name="4"/>
            <p:cNvSpPr txBox="1"/>
            <p:nvPr/>
          </p:nvSpPr>
          <p:spPr>
            <a:xfrm>
              <a:off x="16258504" y="8730353"/>
              <a:ext cx="728380" cy="4445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t>4</a:t>
              </a:r>
            </a:p>
          </p:txBody>
        </p:sp>
        <p:sp>
          <p:nvSpPr>
            <p:cNvPr id="181" name="5"/>
            <p:cNvSpPr txBox="1"/>
            <p:nvPr/>
          </p:nvSpPr>
          <p:spPr>
            <a:xfrm>
              <a:off x="20657448" y="8730353"/>
              <a:ext cx="728379" cy="4445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t>5</a:t>
              </a:r>
            </a:p>
          </p:txBody>
        </p:sp>
      </p:grpSp>
      <p:sp>
        <p:nvSpPr>
          <p:cNvPr id="187" name="Lorem Ipsum is simply typesetting industry."/>
          <p:cNvSpPr txBox="1"/>
          <p:nvPr/>
        </p:nvSpPr>
        <p:spPr>
          <a:xfrm>
            <a:off x="11985685" y="6875097"/>
            <a:ext cx="11915854" cy="491906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Autofit/>
          </a:bodyPr>
          <a:lstStyle>
            <a:lvl1pPr algn="ctr"/>
          </a:lstStyle>
          <a:p>
            <a:pPr algn="l"/>
            <a:r>
              <a:rPr lang="ru-RU" sz="4000" dirty="0">
                <a:solidFill>
                  <a:schemeClr val="tx1">
                    <a:lumMod val="20000"/>
                    <a:lumOff val="80000"/>
                  </a:schemeClr>
                </a:solidFill>
                <a:latin typeface="Poppins Medium" charset="0"/>
                <a:ea typeface="Poppins Medium" charset="0"/>
                <a:cs typeface="Poppins Medium" charset="0"/>
              </a:rPr>
              <a:t>Начнем с загрузки изображения в </a:t>
            </a:r>
            <a:r>
              <a:rPr lang="ru-RU" sz="4000" dirty="0" err="1">
                <a:solidFill>
                  <a:schemeClr val="tx1">
                    <a:lumMod val="20000"/>
                    <a:lumOff val="80000"/>
                  </a:schemeClr>
                </a:solidFill>
                <a:latin typeface="Poppins Medium" charset="0"/>
                <a:ea typeface="Poppins Medium" charset="0"/>
                <a:cs typeface="Poppins Medium" charset="0"/>
              </a:rPr>
              <a:t>Python</a:t>
            </a:r>
            <a:r>
              <a:rPr lang="ru-RU" sz="4000" dirty="0">
                <a:solidFill>
                  <a:schemeClr val="tx1">
                    <a:lumMod val="20000"/>
                    <a:lumOff val="80000"/>
                  </a:schemeClr>
                </a:solidFill>
                <a:latin typeface="Poppins Medium" charset="0"/>
                <a:ea typeface="Poppins Medium" charset="0"/>
                <a:cs typeface="Poppins Medium" charset="0"/>
              </a:rPr>
              <a:t> и преобразования его в массив </a:t>
            </a:r>
            <a:r>
              <a:rPr lang="ru-RU" sz="4000" dirty="0" err="1">
                <a:solidFill>
                  <a:schemeClr val="tx1">
                    <a:lumMod val="20000"/>
                    <a:lumOff val="80000"/>
                  </a:schemeClr>
                </a:solidFill>
                <a:latin typeface="Poppins Medium" charset="0"/>
                <a:ea typeface="Poppins Medium" charset="0"/>
                <a:cs typeface="Poppins Medium" charset="0"/>
              </a:rPr>
              <a:t>Numpy</a:t>
            </a:r>
            <a:r>
              <a:rPr lang="ru-RU" sz="4000" dirty="0">
                <a:solidFill>
                  <a:schemeClr val="tx1">
                    <a:lumMod val="20000"/>
                    <a:lumOff val="80000"/>
                  </a:schemeClr>
                </a:solidFill>
                <a:latin typeface="Poppins Medium" charset="0"/>
                <a:ea typeface="Poppins Medium" charset="0"/>
                <a:cs typeface="Poppins Medium" charset="0"/>
              </a:rPr>
              <a:t>. Мы преобразуем его в оттенки серого, чтобы иметь одно измерение на пиксель. Форма матрицы соответствует размерности изображения, заполненного значениями интенсивности: 1 ячейка на пиксель.</a:t>
            </a:r>
            <a:endParaRPr sz="4000" dirty="0">
              <a:solidFill>
                <a:schemeClr val="tx1">
                  <a:lumMod val="20000"/>
                  <a:lumOff val="80000"/>
                </a:schemeClr>
              </a:solidFill>
              <a:latin typeface="Poppins Medium" charset="0"/>
              <a:ea typeface="Poppins Medium" charset="0"/>
              <a:cs typeface="Poppins Medium" charset="0"/>
            </a:endParaRPr>
          </a:p>
        </p:txBody>
      </p:sp>
      <p:grpSp>
        <p:nvGrpSpPr>
          <p:cNvPr id="2" name="Группа 1"/>
          <p:cNvGrpSpPr/>
          <p:nvPr/>
        </p:nvGrpSpPr>
        <p:grpSpPr>
          <a:xfrm>
            <a:off x="-17507460" y="429189"/>
            <a:ext cx="6699741" cy="6699741"/>
            <a:chOff x="18329512" y="-2519324"/>
            <a:chExt cx="6699741" cy="6699741"/>
          </a:xfrm>
        </p:grpSpPr>
        <p:sp>
          <p:nvSpPr>
            <p:cNvPr id="159" name="Circle"/>
            <p:cNvSpPr/>
            <p:nvPr/>
          </p:nvSpPr>
          <p:spPr>
            <a:xfrm>
              <a:off x="18329512" y="-2519324"/>
              <a:ext cx="6699741" cy="6699741"/>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97" name="Circle"/>
            <p:cNvSpPr/>
            <p:nvPr/>
          </p:nvSpPr>
          <p:spPr>
            <a:xfrm>
              <a:off x="20447361" y="-447824"/>
              <a:ext cx="2556740" cy="2556740"/>
            </a:xfrm>
            <a:prstGeom prst="ellipse">
              <a:avLst/>
            </a:prstGeom>
            <a:solidFill>
              <a:srgbClr val="2A2E33"/>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pic>
        <p:nvPicPr>
          <p:cNvPr id="4" name="Рисунок 3"/>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278446" y="5680877"/>
            <a:ext cx="11362252" cy="7623303"/>
          </a:xfrm>
          <a:prstGeom prst="roundRect">
            <a:avLst>
              <a:gd name="adj" fmla="val 7364"/>
            </a:avLst>
          </a:prstGeom>
          <a:solidFill>
            <a:srgbClr val="FFFFFF">
              <a:shade val="85000"/>
            </a:srgbClr>
          </a:solidFill>
          <a:ln>
            <a:noFill/>
          </a:ln>
          <a:effectLst/>
        </p:spPr>
      </p:pic>
      <p:pic>
        <p:nvPicPr>
          <p:cNvPr id="5" name="Рисунок 4"/>
          <p:cNvPicPr>
            <a:picLocks noChangeAspect="1"/>
          </p:cNvPicPr>
          <p:nvPr/>
        </p:nvPicPr>
        <p:blipFill>
          <a:blip r:embed="rId4"/>
          <a:stretch>
            <a:fillRect/>
          </a:stretch>
        </p:blipFill>
        <p:spPr>
          <a:xfrm>
            <a:off x="209474" y="5369566"/>
            <a:ext cx="11431224" cy="7934614"/>
          </a:xfrm>
          <a:prstGeom prst="rect">
            <a:avLst/>
          </a:prstGeom>
        </p:spPr>
      </p:pic>
    </p:spTree>
    <p:extLst>
      <p:ext uri="{BB962C8B-B14F-4D97-AF65-F5344CB8AC3E}">
        <p14:creationId xmlns:p14="http://schemas.microsoft.com/office/powerpoint/2010/main" val="3601247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p:cNvGrpSpPr/>
          <p:nvPr/>
        </p:nvGrpSpPr>
        <p:grpSpPr>
          <a:xfrm>
            <a:off x="14018193" y="4040236"/>
            <a:ext cx="13221358" cy="13221358"/>
            <a:chOff x="-1947748" y="-1947748"/>
            <a:chExt cx="13221357" cy="13221357"/>
          </a:xfrm>
        </p:grpSpPr>
        <p:sp>
          <p:nvSpPr>
            <p:cNvPr id="160" name="Circle"/>
            <p:cNvSpPr/>
            <p:nvPr/>
          </p:nvSpPr>
          <p:spPr>
            <a:xfrm>
              <a:off x="764014" y="764014"/>
              <a:ext cx="7797832" cy="7797833"/>
            </a:xfrm>
            <a:prstGeom prst="ellipse">
              <a:avLst/>
            </a:prstGeom>
            <a:solidFill>
              <a:srgbClr val="2A2E33"/>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61" name="Circle"/>
            <p:cNvSpPr/>
            <p:nvPr/>
          </p:nvSpPr>
          <p:spPr>
            <a:xfrm>
              <a:off x="-1947749" y="-1947749"/>
              <a:ext cx="13221358" cy="13221358"/>
            </a:xfrm>
            <a:prstGeom prst="ellipse">
              <a:avLst/>
            </a:prstGeom>
            <a:noFill/>
            <a:ln w="25400" cap="flat">
              <a:solidFill>
                <a:srgbClr val="41484E"/>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grpSp>
        <p:nvGrpSpPr>
          <p:cNvPr id="3" name="Группа 2"/>
          <p:cNvGrpSpPr/>
          <p:nvPr/>
        </p:nvGrpSpPr>
        <p:grpSpPr>
          <a:xfrm>
            <a:off x="3107798" y="429189"/>
            <a:ext cx="18609809" cy="997088"/>
            <a:chOff x="2887095" y="8435010"/>
            <a:chExt cx="18609809" cy="997088"/>
          </a:xfrm>
        </p:grpSpPr>
        <p:sp>
          <p:nvSpPr>
            <p:cNvPr id="163" name="Line"/>
            <p:cNvSpPr/>
            <p:nvPr/>
          </p:nvSpPr>
          <p:spPr>
            <a:xfrm>
              <a:off x="3568286" y="8933554"/>
              <a:ext cx="11215184" cy="1"/>
            </a:xfrm>
            <a:prstGeom prst="line">
              <a:avLst/>
            </a:prstGeom>
            <a:ln w="25400">
              <a:solidFill>
                <a:srgbClr val="82CBF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1" name="Line"/>
            <p:cNvSpPr/>
            <p:nvPr/>
          </p:nvSpPr>
          <p:spPr>
            <a:xfrm>
              <a:off x="7770083" y="8933555"/>
              <a:ext cx="13250648" cy="0"/>
            </a:xfrm>
            <a:prstGeom prst="line">
              <a:avLst/>
            </a:prstGeom>
            <a:ln w="25400">
              <a:solidFill>
                <a:srgbClr val="FFFFF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2" name="Circle"/>
            <p:cNvSpPr/>
            <p:nvPr/>
          </p:nvSpPr>
          <p:spPr>
            <a:xfrm>
              <a:off x="2887095"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3" name="Circle"/>
            <p:cNvSpPr/>
            <p:nvPr/>
          </p:nvSpPr>
          <p:spPr>
            <a:xfrm>
              <a:off x="20499817" y="8435010"/>
              <a:ext cx="997087" cy="997088"/>
            </a:xfrm>
            <a:prstGeom prst="ellipse">
              <a:avLst/>
            </a:prstGeom>
            <a:solidFill>
              <a:srgbClr val="FFFFFF"/>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4" name="Circle"/>
            <p:cNvSpPr/>
            <p:nvPr/>
          </p:nvSpPr>
          <p:spPr>
            <a:xfrm>
              <a:off x="16096636" y="8435010"/>
              <a:ext cx="997087" cy="997088"/>
            </a:xfrm>
            <a:prstGeom prst="ellipse">
              <a:avLst/>
            </a:prstGeom>
            <a:solidFill>
              <a:srgbClr val="FFFFFF"/>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5" name="Circle"/>
            <p:cNvSpPr/>
            <p:nvPr/>
          </p:nvSpPr>
          <p:spPr>
            <a:xfrm>
              <a:off x="11693457" y="8435010"/>
              <a:ext cx="997087" cy="997088"/>
            </a:xfrm>
            <a:prstGeom prst="ellipse">
              <a:avLst/>
            </a:prstGeom>
            <a:solidFill>
              <a:srgbClr val="FFFFFF"/>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6" name="Circle"/>
            <p:cNvSpPr/>
            <p:nvPr/>
          </p:nvSpPr>
          <p:spPr>
            <a:xfrm>
              <a:off x="7290276"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7" name="1"/>
            <p:cNvSpPr txBox="1"/>
            <p:nvPr/>
          </p:nvSpPr>
          <p:spPr>
            <a:xfrm>
              <a:off x="3107508" y="8730353"/>
              <a:ext cx="607908" cy="4445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t>1</a:t>
              </a:r>
            </a:p>
          </p:txBody>
        </p:sp>
        <p:sp>
          <p:nvSpPr>
            <p:cNvPr id="178" name="2"/>
            <p:cNvSpPr txBox="1"/>
            <p:nvPr/>
          </p:nvSpPr>
          <p:spPr>
            <a:xfrm>
              <a:off x="7447916"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t>2</a:t>
              </a:r>
            </a:p>
          </p:txBody>
        </p:sp>
        <p:sp>
          <p:nvSpPr>
            <p:cNvPr id="179" name="3"/>
            <p:cNvSpPr txBox="1"/>
            <p:nvPr/>
          </p:nvSpPr>
          <p:spPr>
            <a:xfrm>
              <a:off x="11859560"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solidFill>
                    <a:srgbClr val="82CBF1"/>
                  </a:solidFill>
                </a:rPr>
                <a:t>3</a:t>
              </a:r>
            </a:p>
          </p:txBody>
        </p:sp>
        <p:sp>
          <p:nvSpPr>
            <p:cNvPr id="180" name="4"/>
            <p:cNvSpPr txBox="1"/>
            <p:nvPr/>
          </p:nvSpPr>
          <p:spPr>
            <a:xfrm>
              <a:off x="16258504" y="8730353"/>
              <a:ext cx="728380" cy="4445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t>4</a:t>
              </a:r>
            </a:p>
          </p:txBody>
        </p:sp>
        <p:sp>
          <p:nvSpPr>
            <p:cNvPr id="181" name="5"/>
            <p:cNvSpPr txBox="1"/>
            <p:nvPr/>
          </p:nvSpPr>
          <p:spPr>
            <a:xfrm>
              <a:off x="20657448" y="8730353"/>
              <a:ext cx="728379" cy="4445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t>5</a:t>
              </a:r>
            </a:p>
          </p:txBody>
        </p:sp>
      </p:grpSp>
      <p:sp>
        <p:nvSpPr>
          <p:cNvPr id="187" name="Lorem Ipsum is simply typesetting industry."/>
          <p:cNvSpPr txBox="1"/>
          <p:nvPr/>
        </p:nvSpPr>
        <p:spPr>
          <a:xfrm>
            <a:off x="12080263" y="2500689"/>
            <a:ext cx="11790840" cy="491906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Autofit/>
          </a:bodyPr>
          <a:lstStyle>
            <a:lvl1pPr algn="ctr"/>
          </a:lstStyle>
          <a:p>
            <a:pPr marL="571500" indent="-571500" algn="l">
              <a:buFont typeface="Arial" panose="020B0604020202020204" pitchFamily="34" charset="0"/>
              <a:buChar char="•"/>
            </a:pPr>
            <a:r>
              <a:rPr lang="ru-RU" sz="4000" dirty="0">
                <a:solidFill>
                  <a:schemeClr val="tx1">
                    <a:lumMod val="20000"/>
                    <a:lumOff val="80000"/>
                  </a:schemeClr>
                </a:solidFill>
                <a:latin typeface="Poppins Medium" charset="0"/>
                <a:ea typeface="Poppins Medium" charset="0"/>
                <a:cs typeface="Poppins Medium" charset="0"/>
              </a:rPr>
              <a:t>Начнем </a:t>
            </a:r>
            <a:r>
              <a:rPr lang="ru-RU" sz="4000" dirty="0" smtClean="0">
                <a:solidFill>
                  <a:schemeClr val="tx1">
                    <a:lumMod val="20000"/>
                    <a:lumOff val="80000"/>
                  </a:schemeClr>
                </a:solidFill>
                <a:latin typeface="Poppins Medium" charset="0"/>
                <a:ea typeface="Poppins Medium" charset="0"/>
                <a:cs typeface="Poppins Medium" charset="0"/>
              </a:rPr>
              <a:t>извлекать </a:t>
            </a:r>
            <a:r>
              <a:rPr lang="ru-RU" sz="4000" dirty="0">
                <a:solidFill>
                  <a:schemeClr val="tx1">
                    <a:lumMod val="20000"/>
                    <a:lumOff val="80000"/>
                  </a:schemeClr>
                </a:solidFill>
                <a:latin typeface="Poppins Medium" charset="0"/>
                <a:ea typeface="Poppins Medium" charset="0"/>
                <a:cs typeface="Poppins Medium" charset="0"/>
              </a:rPr>
              <a:t>левые сингулярные векторы, сингулярные значения и правые сингулярные векторы</a:t>
            </a:r>
            <a:r>
              <a:rPr lang="ru-RU" sz="4000" dirty="0" smtClean="0">
                <a:solidFill>
                  <a:schemeClr val="tx1">
                    <a:lumMod val="20000"/>
                    <a:lumOff val="80000"/>
                  </a:schemeClr>
                </a:solidFill>
                <a:latin typeface="Poppins Medium" charset="0"/>
                <a:ea typeface="Poppins Medium" charset="0"/>
                <a:cs typeface="Poppins Medium" charset="0"/>
              </a:rPr>
              <a:t>:</a:t>
            </a:r>
          </a:p>
          <a:p>
            <a:pPr marL="571500" indent="-571500" algn="l">
              <a:buFont typeface="Arial" panose="020B0604020202020204" pitchFamily="34" charset="0"/>
              <a:buChar char="•"/>
            </a:pPr>
            <a:endParaRPr lang="ru-RU" sz="4000" dirty="0">
              <a:solidFill>
                <a:schemeClr val="tx1">
                  <a:lumMod val="20000"/>
                  <a:lumOff val="80000"/>
                </a:schemeClr>
              </a:solidFill>
              <a:latin typeface="Poppins Medium" charset="0"/>
              <a:ea typeface="Poppins Medium" charset="0"/>
              <a:cs typeface="Poppins Medium" charset="0"/>
            </a:endParaRPr>
          </a:p>
          <a:p>
            <a:pPr marL="571500" indent="-571500" algn="l">
              <a:buFont typeface="Arial" panose="020B0604020202020204" pitchFamily="34" charset="0"/>
              <a:buChar char="•"/>
            </a:pPr>
            <a:endParaRPr lang="ru-RU" sz="4000" dirty="0" smtClean="0">
              <a:solidFill>
                <a:schemeClr val="tx1">
                  <a:lumMod val="20000"/>
                  <a:lumOff val="80000"/>
                </a:schemeClr>
              </a:solidFill>
              <a:latin typeface="Poppins Medium" charset="0"/>
              <a:ea typeface="Poppins Medium" charset="0"/>
              <a:cs typeface="Poppins Medium" charset="0"/>
            </a:endParaRPr>
          </a:p>
          <a:p>
            <a:pPr marL="571500" indent="-571500" algn="l">
              <a:buFont typeface="Arial" panose="020B0604020202020204" pitchFamily="34" charset="0"/>
              <a:buChar char="•"/>
            </a:pPr>
            <a:r>
              <a:rPr lang="ru-RU" sz="4000" dirty="0">
                <a:solidFill>
                  <a:schemeClr val="tx1">
                    <a:lumMod val="20000"/>
                    <a:lumOff val="80000"/>
                  </a:schemeClr>
                </a:solidFill>
                <a:latin typeface="Poppins Medium" charset="0"/>
                <a:ea typeface="Poppins Medium" charset="0"/>
                <a:cs typeface="Poppins Medium" charset="0"/>
              </a:rPr>
              <a:t>Давайте проверим формы наших матриц:</a:t>
            </a:r>
            <a:endParaRPr sz="4000" dirty="0">
              <a:solidFill>
                <a:schemeClr val="tx1">
                  <a:lumMod val="20000"/>
                  <a:lumOff val="80000"/>
                </a:schemeClr>
              </a:solidFill>
              <a:latin typeface="Poppins Medium" charset="0"/>
              <a:ea typeface="Poppins Medium" charset="0"/>
              <a:cs typeface="Poppins Medium" charset="0"/>
            </a:endParaRPr>
          </a:p>
        </p:txBody>
      </p:sp>
      <p:grpSp>
        <p:nvGrpSpPr>
          <p:cNvPr id="2" name="Группа 1"/>
          <p:cNvGrpSpPr/>
          <p:nvPr/>
        </p:nvGrpSpPr>
        <p:grpSpPr>
          <a:xfrm>
            <a:off x="-17507460" y="429189"/>
            <a:ext cx="6699741" cy="6699741"/>
            <a:chOff x="18329512" y="-2519324"/>
            <a:chExt cx="6699741" cy="6699741"/>
          </a:xfrm>
        </p:grpSpPr>
        <p:sp>
          <p:nvSpPr>
            <p:cNvPr id="159" name="Circle"/>
            <p:cNvSpPr/>
            <p:nvPr/>
          </p:nvSpPr>
          <p:spPr>
            <a:xfrm>
              <a:off x="18329512" y="-2519324"/>
              <a:ext cx="6699741" cy="6699741"/>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97" name="Circle"/>
            <p:cNvSpPr/>
            <p:nvPr/>
          </p:nvSpPr>
          <p:spPr>
            <a:xfrm>
              <a:off x="20447361" y="-447824"/>
              <a:ext cx="2556740" cy="2556740"/>
            </a:xfrm>
            <a:prstGeom prst="ellipse">
              <a:avLst/>
            </a:prstGeom>
            <a:solidFill>
              <a:srgbClr val="2A2E33"/>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pic>
        <p:nvPicPr>
          <p:cNvPr id="6" name="Рисунок 5"/>
          <p:cNvPicPr>
            <a:picLocks noChangeAspect="1"/>
          </p:cNvPicPr>
          <p:nvPr/>
        </p:nvPicPr>
        <p:blipFill>
          <a:blip r:embed="rId2"/>
          <a:stretch>
            <a:fillRect/>
          </a:stretch>
        </p:blipFill>
        <p:spPr>
          <a:xfrm>
            <a:off x="561442" y="2500689"/>
            <a:ext cx="10505143" cy="1539547"/>
          </a:xfrm>
          <a:prstGeom prst="rect">
            <a:avLst/>
          </a:prstGeom>
        </p:spPr>
      </p:pic>
      <p:grpSp>
        <p:nvGrpSpPr>
          <p:cNvPr id="15" name="Группа 14"/>
          <p:cNvGrpSpPr/>
          <p:nvPr/>
        </p:nvGrpSpPr>
        <p:grpSpPr>
          <a:xfrm>
            <a:off x="561442" y="4447829"/>
            <a:ext cx="9750514" cy="1742843"/>
            <a:chOff x="561442" y="4447829"/>
            <a:chExt cx="9750514" cy="1742843"/>
          </a:xfrm>
        </p:grpSpPr>
        <p:pic>
          <p:nvPicPr>
            <p:cNvPr id="7" name="Рисунок 6"/>
            <p:cNvPicPr>
              <a:picLocks noChangeAspect="1"/>
            </p:cNvPicPr>
            <p:nvPr/>
          </p:nvPicPr>
          <p:blipFill>
            <a:blip r:embed="rId3"/>
            <a:stretch>
              <a:fillRect/>
            </a:stretch>
          </p:blipFill>
          <p:spPr>
            <a:xfrm>
              <a:off x="561442" y="4447829"/>
              <a:ext cx="5323592" cy="1742843"/>
            </a:xfrm>
            <a:prstGeom prst="rect">
              <a:avLst/>
            </a:prstGeom>
          </p:spPr>
        </p:pic>
        <p:pic>
          <p:nvPicPr>
            <p:cNvPr id="8" name="Рисунок 7"/>
            <p:cNvPicPr>
              <a:picLocks noChangeAspect="1"/>
            </p:cNvPicPr>
            <p:nvPr/>
          </p:nvPicPr>
          <p:blipFill>
            <a:blip r:embed="rId4"/>
            <a:stretch>
              <a:fillRect/>
            </a:stretch>
          </p:blipFill>
          <p:spPr>
            <a:xfrm>
              <a:off x="6148734" y="4447829"/>
              <a:ext cx="4163222" cy="1729338"/>
            </a:xfrm>
            <a:prstGeom prst="rect">
              <a:avLst/>
            </a:prstGeom>
          </p:spPr>
        </p:pic>
      </p:grpSp>
      <p:grpSp>
        <p:nvGrpSpPr>
          <p:cNvPr id="16" name="Группа 15"/>
          <p:cNvGrpSpPr/>
          <p:nvPr/>
        </p:nvGrpSpPr>
        <p:grpSpPr>
          <a:xfrm>
            <a:off x="561442" y="6552569"/>
            <a:ext cx="7458253" cy="1591902"/>
            <a:chOff x="561442" y="6552569"/>
            <a:chExt cx="7458253" cy="1591902"/>
          </a:xfrm>
        </p:grpSpPr>
        <p:pic>
          <p:nvPicPr>
            <p:cNvPr id="9" name="Рисунок 8"/>
            <p:cNvPicPr>
              <a:picLocks noChangeAspect="1"/>
            </p:cNvPicPr>
            <p:nvPr/>
          </p:nvPicPr>
          <p:blipFill>
            <a:blip r:embed="rId5"/>
            <a:stretch>
              <a:fillRect/>
            </a:stretch>
          </p:blipFill>
          <p:spPr>
            <a:xfrm>
              <a:off x="561442" y="6598265"/>
              <a:ext cx="2937792" cy="1546205"/>
            </a:xfrm>
            <a:prstGeom prst="rect">
              <a:avLst/>
            </a:prstGeom>
          </p:spPr>
        </p:pic>
        <p:pic>
          <p:nvPicPr>
            <p:cNvPr id="10" name="Рисунок 9"/>
            <p:cNvPicPr>
              <a:picLocks noChangeAspect="1"/>
            </p:cNvPicPr>
            <p:nvPr/>
          </p:nvPicPr>
          <p:blipFill>
            <a:blip r:embed="rId6"/>
            <a:stretch>
              <a:fillRect/>
            </a:stretch>
          </p:blipFill>
          <p:spPr>
            <a:xfrm>
              <a:off x="3936119" y="6552569"/>
              <a:ext cx="4083576" cy="1591902"/>
            </a:xfrm>
            <a:prstGeom prst="rect">
              <a:avLst/>
            </a:prstGeom>
          </p:spPr>
        </p:pic>
      </p:grpSp>
      <p:grpSp>
        <p:nvGrpSpPr>
          <p:cNvPr id="17" name="Группа 16"/>
          <p:cNvGrpSpPr/>
          <p:nvPr/>
        </p:nvGrpSpPr>
        <p:grpSpPr>
          <a:xfrm>
            <a:off x="538680" y="8737042"/>
            <a:ext cx="6307596" cy="1415278"/>
            <a:chOff x="538680" y="8737042"/>
            <a:chExt cx="6307596" cy="1415278"/>
          </a:xfrm>
        </p:grpSpPr>
        <p:pic>
          <p:nvPicPr>
            <p:cNvPr id="11" name="Рисунок 10"/>
            <p:cNvPicPr>
              <a:picLocks noChangeAspect="1"/>
            </p:cNvPicPr>
            <p:nvPr/>
          </p:nvPicPr>
          <p:blipFill>
            <a:blip r:embed="rId7"/>
            <a:stretch>
              <a:fillRect/>
            </a:stretch>
          </p:blipFill>
          <p:spPr>
            <a:xfrm>
              <a:off x="538680" y="8748485"/>
              <a:ext cx="3250309" cy="1402767"/>
            </a:xfrm>
            <a:prstGeom prst="rect">
              <a:avLst/>
            </a:prstGeom>
          </p:spPr>
        </p:pic>
        <p:pic>
          <p:nvPicPr>
            <p:cNvPr id="12" name="Рисунок 11"/>
            <p:cNvPicPr>
              <a:picLocks noChangeAspect="1"/>
            </p:cNvPicPr>
            <p:nvPr/>
          </p:nvPicPr>
          <p:blipFill rotWithShape="1">
            <a:blip r:embed="rId8"/>
            <a:srcRect l="8632" t="13000" r="15448" b="14316"/>
            <a:stretch/>
          </p:blipFill>
          <p:spPr>
            <a:xfrm>
              <a:off x="4273041" y="8737042"/>
              <a:ext cx="2573235" cy="1415278"/>
            </a:xfrm>
            <a:prstGeom prst="rect">
              <a:avLst/>
            </a:prstGeom>
          </p:spPr>
        </p:pic>
      </p:grpSp>
      <p:grpSp>
        <p:nvGrpSpPr>
          <p:cNvPr id="18" name="Группа 17"/>
          <p:cNvGrpSpPr/>
          <p:nvPr/>
        </p:nvGrpSpPr>
        <p:grpSpPr>
          <a:xfrm>
            <a:off x="627016" y="10713375"/>
            <a:ext cx="7981801" cy="1555784"/>
            <a:chOff x="627016" y="10713375"/>
            <a:chExt cx="7981801" cy="1555784"/>
          </a:xfrm>
        </p:grpSpPr>
        <p:pic>
          <p:nvPicPr>
            <p:cNvPr id="13" name="Рисунок 12"/>
            <p:cNvPicPr>
              <a:picLocks noChangeAspect="1"/>
            </p:cNvPicPr>
            <p:nvPr/>
          </p:nvPicPr>
          <p:blipFill>
            <a:blip r:embed="rId9"/>
            <a:stretch>
              <a:fillRect/>
            </a:stretch>
          </p:blipFill>
          <p:spPr>
            <a:xfrm>
              <a:off x="627016" y="10713375"/>
              <a:ext cx="2872218" cy="1555784"/>
            </a:xfrm>
            <a:prstGeom prst="rect">
              <a:avLst/>
            </a:prstGeom>
          </p:spPr>
        </p:pic>
        <p:pic>
          <p:nvPicPr>
            <p:cNvPr id="14" name="Рисунок 13"/>
            <p:cNvPicPr>
              <a:picLocks noChangeAspect="1"/>
            </p:cNvPicPr>
            <p:nvPr/>
          </p:nvPicPr>
          <p:blipFill>
            <a:blip r:embed="rId10"/>
            <a:stretch>
              <a:fillRect/>
            </a:stretch>
          </p:blipFill>
          <p:spPr>
            <a:xfrm>
              <a:off x="3788989" y="10713376"/>
              <a:ext cx="4819828" cy="1538244"/>
            </a:xfrm>
            <a:prstGeom prst="rect">
              <a:avLst/>
            </a:prstGeom>
          </p:spPr>
        </p:pic>
      </p:grpSp>
    </p:spTree>
    <p:extLst>
      <p:ext uri="{BB962C8B-B14F-4D97-AF65-F5344CB8AC3E}">
        <p14:creationId xmlns:p14="http://schemas.microsoft.com/office/powerpoint/2010/main" val="2036911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animEffect transition="in" filter="fade">
                                      <p:cBhvr>
                                        <p:cTn id="7" dur="500"/>
                                        <p:tgtEl>
                                          <p:spTgt spid="18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87">
                                            <p:txEl>
                                              <p:pRg st="3" end="3"/>
                                            </p:txEl>
                                          </p:spTgt>
                                        </p:tgtEl>
                                        <p:attrNameLst>
                                          <p:attrName>style.visibility</p:attrName>
                                        </p:attrNameLst>
                                      </p:cBhvr>
                                      <p:to>
                                        <p:strVal val="visible"/>
                                      </p:to>
                                    </p:set>
                                    <p:animEffect transition="in" filter="fade">
                                      <p:cBhvr>
                                        <p:cTn id="14" dur="500"/>
                                        <p:tgtEl>
                                          <p:spTgt spid="187">
                                            <p:txEl>
                                              <p:pRg st="3" end="3"/>
                                            </p:txEl>
                                          </p:spTgt>
                                        </p:tgtEl>
                                      </p:cBhvr>
                                    </p:animEffect>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4"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p:cNvGrpSpPr/>
          <p:nvPr/>
        </p:nvGrpSpPr>
        <p:grpSpPr>
          <a:xfrm>
            <a:off x="17018831" y="-6917529"/>
            <a:ext cx="13221358" cy="13221358"/>
            <a:chOff x="-1947748" y="-1947748"/>
            <a:chExt cx="13221357" cy="13221357"/>
          </a:xfrm>
        </p:grpSpPr>
        <p:sp>
          <p:nvSpPr>
            <p:cNvPr id="160" name="Circle"/>
            <p:cNvSpPr/>
            <p:nvPr/>
          </p:nvSpPr>
          <p:spPr>
            <a:xfrm>
              <a:off x="764014" y="764014"/>
              <a:ext cx="7797832" cy="7797833"/>
            </a:xfrm>
            <a:prstGeom prst="ellipse">
              <a:avLst/>
            </a:prstGeom>
            <a:solidFill>
              <a:srgbClr val="2A2E33"/>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61" name="Circle"/>
            <p:cNvSpPr/>
            <p:nvPr/>
          </p:nvSpPr>
          <p:spPr>
            <a:xfrm>
              <a:off x="-1947749" y="-1947749"/>
              <a:ext cx="13221358" cy="13221358"/>
            </a:xfrm>
            <a:prstGeom prst="ellipse">
              <a:avLst/>
            </a:prstGeom>
            <a:noFill/>
            <a:ln w="25400" cap="flat">
              <a:solidFill>
                <a:srgbClr val="41484E"/>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grpSp>
        <p:nvGrpSpPr>
          <p:cNvPr id="3" name="Группа 2"/>
          <p:cNvGrpSpPr/>
          <p:nvPr/>
        </p:nvGrpSpPr>
        <p:grpSpPr>
          <a:xfrm>
            <a:off x="3107798" y="429189"/>
            <a:ext cx="18609809" cy="997088"/>
            <a:chOff x="2887095" y="8435010"/>
            <a:chExt cx="18609809" cy="997088"/>
          </a:xfrm>
        </p:grpSpPr>
        <p:sp>
          <p:nvSpPr>
            <p:cNvPr id="171" name="Line"/>
            <p:cNvSpPr/>
            <p:nvPr/>
          </p:nvSpPr>
          <p:spPr>
            <a:xfrm>
              <a:off x="7770083" y="8933555"/>
              <a:ext cx="13250648" cy="0"/>
            </a:xfrm>
            <a:prstGeom prst="line">
              <a:avLst/>
            </a:prstGeom>
            <a:ln w="25400">
              <a:solidFill>
                <a:srgbClr val="FFFFF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63" name="Line"/>
            <p:cNvSpPr/>
            <p:nvPr/>
          </p:nvSpPr>
          <p:spPr>
            <a:xfrm>
              <a:off x="3568286" y="8933555"/>
              <a:ext cx="8731257" cy="0"/>
            </a:xfrm>
            <a:prstGeom prst="line">
              <a:avLst/>
            </a:prstGeom>
            <a:ln w="25400">
              <a:solidFill>
                <a:srgbClr val="82CBF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2" name="Circle"/>
            <p:cNvSpPr/>
            <p:nvPr/>
          </p:nvSpPr>
          <p:spPr>
            <a:xfrm>
              <a:off x="2887095"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3" name="Circle"/>
            <p:cNvSpPr/>
            <p:nvPr/>
          </p:nvSpPr>
          <p:spPr>
            <a:xfrm>
              <a:off x="20499817" y="8435010"/>
              <a:ext cx="997087" cy="997088"/>
            </a:xfrm>
            <a:prstGeom prst="ellipse">
              <a:avLst/>
            </a:prstGeom>
            <a:solidFill>
              <a:srgbClr val="FFFFFF"/>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4" name="Circle"/>
            <p:cNvSpPr/>
            <p:nvPr/>
          </p:nvSpPr>
          <p:spPr>
            <a:xfrm>
              <a:off x="16096636" y="8435010"/>
              <a:ext cx="997087" cy="997088"/>
            </a:xfrm>
            <a:prstGeom prst="ellipse">
              <a:avLst/>
            </a:prstGeom>
            <a:solidFill>
              <a:srgbClr val="FFFFFF"/>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5" name="Circle"/>
            <p:cNvSpPr/>
            <p:nvPr/>
          </p:nvSpPr>
          <p:spPr>
            <a:xfrm>
              <a:off x="11693457"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6" name="Circle"/>
            <p:cNvSpPr/>
            <p:nvPr/>
          </p:nvSpPr>
          <p:spPr>
            <a:xfrm>
              <a:off x="7290276"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7" name="1"/>
            <p:cNvSpPr txBox="1"/>
            <p:nvPr/>
          </p:nvSpPr>
          <p:spPr>
            <a:xfrm>
              <a:off x="3107508" y="8730353"/>
              <a:ext cx="607908" cy="4445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t>1</a:t>
              </a:r>
            </a:p>
          </p:txBody>
        </p:sp>
        <p:sp>
          <p:nvSpPr>
            <p:cNvPr id="178" name="2"/>
            <p:cNvSpPr txBox="1"/>
            <p:nvPr/>
          </p:nvSpPr>
          <p:spPr>
            <a:xfrm>
              <a:off x="7447916"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t>2</a:t>
              </a:r>
            </a:p>
          </p:txBody>
        </p:sp>
        <p:sp>
          <p:nvSpPr>
            <p:cNvPr id="179" name="3"/>
            <p:cNvSpPr txBox="1"/>
            <p:nvPr/>
          </p:nvSpPr>
          <p:spPr>
            <a:xfrm>
              <a:off x="11859560"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solidFill>
                    <a:schemeClr val="tx2">
                      <a:lumMod val="25000"/>
                    </a:schemeClr>
                  </a:solidFill>
                </a:rPr>
                <a:t>3</a:t>
              </a:r>
            </a:p>
          </p:txBody>
        </p:sp>
        <p:sp>
          <p:nvSpPr>
            <p:cNvPr id="180" name="4"/>
            <p:cNvSpPr txBox="1"/>
            <p:nvPr/>
          </p:nvSpPr>
          <p:spPr>
            <a:xfrm>
              <a:off x="16258504" y="8730353"/>
              <a:ext cx="728380" cy="4445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t>4</a:t>
              </a:r>
            </a:p>
          </p:txBody>
        </p:sp>
        <p:sp>
          <p:nvSpPr>
            <p:cNvPr id="181" name="5"/>
            <p:cNvSpPr txBox="1"/>
            <p:nvPr/>
          </p:nvSpPr>
          <p:spPr>
            <a:xfrm>
              <a:off x="20657448" y="8730353"/>
              <a:ext cx="728379" cy="4445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t>5</a:t>
              </a:r>
            </a:p>
          </p:txBody>
        </p:sp>
      </p:grpSp>
      <p:sp>
        <p:nvSpPr>
          <p:cNvPr id="187" name="Lorem Ipsum is simply typesetting industry."/>
          <p:cNvSpPr txBox="1"/>
          <p:nvPr/>
        </p:nvSpPr>
        <p:spPr>
          <a:xfrm>
            <a:off x="12080263" y="2500689"/>
            <a:ext cx="11790840" cy="491906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Autofit/>
          </a:bodyPr>
          <a:lstStyle>
            <a:lvl1pPr algn="ctr"/>
          </a:lstStyle>
          <a:p>
            <a:pPr marL="571500" indent="-571500" algn="l">
              <a:buFont typeface="Arial" panose="020B0604020202020204" pitchFamily="34" charset="0"/>
              <a:buChar char="•"/>
            </a:pPr>
            <a:r>
              <a:rPr lang="ru-RU" sz="4000" dirty="0">
                <a:solidFill>
                  <a:schemeClr val="tx1">
                    <a:lumMod val="20000"/>
                    <a:lumOff val="80000"/>
                  </a:schemeClr>
                </a:solidFill>
                <a:latin typeface="Poppins Medium" charset="0"/>
                <a:ea typeface="Poppins Medium" charset="0"/>
                <a:cs typeface="Poppins Medium" charset="0"/>
              </a:rPr>
              <a:t>Мы можем восстановить изображение из определенного числа сингулярных значений. Например, для 2 сингулярных значений мы будем иметь:</a:t>
            </a:r>
            <a:endParaRPr lang="ru-RU" sz="4000" dirty="0" smtClean="0">
              <a:solidFill>
                <a:schemeClr val="tx1">
                  <a:lumMod val="20000"/>
                  <a:lumOff val="80000"/>
                </a:schemeClr>
              </a:solidFill>
              <a:latin typeface="Poppins Medium" charset="0"/>
              <a:ea typeface="Poppins Medium" charset="0"/>
              <a:cs typeface="Poppins Medium" charset="0"/>
            </a:endParaRPr>
          </a:p>
          <a:p>
            <a:pPr marL="571500" indent="-571500" algn="l">
              <a:buFont typeface="Arial" panose="020B0604020202020204" pitchFamily="34" charset="0"/>
              <a:buChar char="•"/>
            </a:pPr>
            <a:endParaRPr lang="ru-RU" sz="4000" dirty="0" smtClean="0">
              <a:solidFill>
                <a:schemeClr val="tx1">
                  <a:lumMod val="20000"/>
                  <a:lumOff val="80000"/>
                </a:schemeClr>
              </a:solidFill>
              <a:latin typeface="Poppins Medium" charset="0"/>
              <a:ea typeface="Poppins Medium" charset="0"/>
              <a:cs typeface="Poppins Medium" charset="0"/>
            </a:endParaRPr>
          </a:p>
          <a:p>
            <a:pPr marL="571500" indent="-571500" algn="l">
              <a:buFont typeface="Arial" panose="020B0604020202020204" pitchFamily="34" charset="0"/>
              <a:buChar char="•"/>
            </a:pPr>
            <a:r>
              <a:rPr lang="ru-RU" sz="4000" dirty="0" smtClean="0">
                <a:solidFill>
                  <a:schemeClr val="tx1">
                    <a:lumMod val="20000"/>
                    <a:lumOff val="80000"/>
                  </a:schemeClr>
                </a:solidFill>
                <a:latin typeface="Poppins Medium" charset="0"/>
                <a:ea typeface="Poppins Medium" charset="0"/>
                <a:cs typeface="Poppins Medium" charset="0"/>
              </a:rPr>
              <a:t>Мы </a:t>
            </a:r>
            <a:r>
              <a:rPr lang="ru-RU" sz="4000" dirty="0">
                <a:solidFill>
                  <a:schemeClr val="tx1">
                    <a:lumMod val="20000"/>
                    <a:lumOff val="80000"/>
                  </a:schemeClr>
                </a:solidFill>
                <a:latin typeface="Poppins Medium" charset="0"/>
                <a:ea typeface="Poppins Medium" charset="0"/>
                <a:cs typeface="Poppins Medium" charset="0"/>
              </a:rPr>
              <a:t>реконструировали изображение размером 699 на 1000 пикселей по двум сингулярным значениям.</a:t>
            </a:r>
            <a:endParaRPr sz="4000" dirty="0">
              <a:solidFill>
                <a:schemeClr val="tx1">
                  <a:lumMod val="20000"/>
                  <a:lumOff val="80000"/>
                </a:schemeClr>
              </a:solidFill>
              <a:latin typeface="Poppins Medium" charset="0"/>
              <a:ea typeface="Poppins Medium" charset="0"/>
              <a:cs typeface="Poppins Medium" charset="0"/>
            </a:endParaRPr>
          </a:p>
        </p:txBody>
      </p:sp>
      <p:grpSp>
        <p:nvGrpSpPr>
          <p:cNvPr id="2" name="Группа 1"/>
          <p:cNvGrpSpPr/>
          <p:nvPr/>
        </p:nvGrpSpPr>
        <p:grpSpPr>
          <a:xfrm>
            <a:off x="-17507460" y="429189"/>
            <a:ext cx="6699741" cy="6699741"/>
            <a:chOff x="18329512" y="-2519324"/>
            <a:chExt cx="6699741" cy="6699741"/>
          </a:xfrm>
        </p:grpSpPr>
        <p:sp>
          <p:nvSpPr>
            <p:cNvPr id="159" name="Circle"/>
            <p:cNvSpPr/>
            <p:nvPr/>
          </p:nvSpPr>
          <p:spPr>
            <a:xfrm>
              <a:off x="18329512" y="-2519324"/>
              <a:ext cx="6699741" cy="6699741"/>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97" name="Circle"/>
            <p:cNvSpPr/>
            <p:nvPr/>
          </p:nvSpPr>
          <p:spPr>
            <a:xfrm>
              <a:off x="20447361" y="-447824"/>
              <a:ext cx="2556740" cy="2556740"/>
            </a:xfrm>
            <a:prstGeom prst="ellipse">
              <a:avLst/>
            </a:prstGeom>
            <a:solidFill>
              <a:srgbClr val="2A2E33"/>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pic>
        <p:nvPicPr>
          <p:cNvPr id="4" name="Рисунок 3"/>
          <p:cNvPicPr>
            <a:picLocks noChangeAspect="1"/>
          </p:cNvPicPr>
          <p:nvPr/>
        </p:nvPicPr>
        <p:blipFill>
          <a:blip r:embed="rId2"/>
          <a:stretch>
            <a:fillRect/>
          </a:stretch>
        </p:blipFill>
        <p:spPr>
          <a:xfrm>
            <a:off x="535448" y="2500689"/>
            <a:ext cx="10859382" cy="4191000"/>
          </a:xfrm>
          <a:prstGeom prst="rect">
            <a:avLst/>
          </a:prstGeom>
        </p:spPr>
      </p:pic>
      <p:pic>
        <p:nvPicPr>
          <p:cNvPr id="5" name="Рисунок 4"/>
          <p:cNvPicPr>
            <a:picLocks noChangeAspect="1"/>
          </p:cNvPicPr>
          <p:nvPr/>
        </p:nvPicPr>
        <p:blipFill>
          <a:blip r:embed="rId3"/>
          <a:stretch>
            <a:fillRect/>
          </a:stretch>
        </p:blipFill>
        <p:spPr>
          <a:xfrm>
            <a:off x="332419" y="8264643"/>
            <a:ext cx="20909015" cy="2837651"/>
          </a:xfrm>
          <a:prstGeom prst="roundRect">
            <a:avLst>
              <a:gd name="adj" fmla="val 23467"/>
            </a:avLst>
          </a:prstGeom>
          <a:solidFill>
            <a:srgbClr val="FFFFFF">
              <a:shade val="85000"/>
            </a:srgbClr>
          </a:solidFill>
          <a:ln>
            <a:noFill/>
          </a:ln>
          <a:effectLst/>
        </p:spPr>
      </p:pic>
      <p:pic>
        <p:nvPicPr>
          <p:cNvPr id="16" name="Рисунок 15"/>
          <p:cNvPicPr>
            <a:picLocks noChangeAspect="1"/>
          </p:cNvPicPr>
          <p:nvPr/>
        </p:nvPicPr>
        <p:blipFill>
          <a:blip r:embed="rId4"/>
          <a:stretch>
            <a:fillRect/>
          </a:stretch>
        </p:blipFill>
        <p:spPr>
          <a:xfrm>
            <a:off x="-350379" y="-722270"/>
            <a:ext cx="25526164" cy="14924301"/>
          </a:xfrm>
          <a:prstGeom prst="rect">
            <a:avLst/>
          </a:prstGeom>
        </p:spPr>
      </p:pic>
      <p:pic>
        <p:nvPicPr>
          <p:cNvPr id="15" name="Рисунок 14"/>
          <p:cNvPicPr>
            <a:picLocks noChangeAspect="1"/>
          </p:cNvPicPr>
          <p:nvPr/>
        </p:nvPicPr>
        <p:blipFill>
          <a:blip r:embed="rId5"/>
          <a:stretch>
            <a:fillRect/>
          </a:stretch>
        </p:blipFill>
        <p:spPr>
          <a:xfrm>
            <a:off x="3802622" y="1169033"/>
            <a:ext cx="17075529" cy="11309766"/>
          </a:xfrm>
          <a:prstGeom prst="roundRect">
            <a:avLst>
              <a:gd name="adj" fmla="val 8594"/>
            </a:avLst>
          </a:prstGeom>
          <a:solidFill>
            <a:srgbClr val="FFFFFF">
              <a:shade val="85000"/>
            </a:srgbClr>
          </a:solidFill>
          <a:ln>
            <a:noFill/>
          </a:ln>
          <a:effectLst>
            <a:glow rad="1905000">
              <a:schemeClr val="tx2">
                <a:lumMod val="10000"/>
                <a:alpha val="52000"/>
              </a:schemeClr>
            </a:glow>
          </a:effectLst>
        </p:spPr>
      </p:pic>
    </p:spTree>
    <p:extLst>
      <p:ext uri="{BB962C8B-B14F-4D97-AF65-F5344CB8AC3E}">
        <p14:creationId xmlns:p14="http://schemas.microsoft.com/office/powerpoint/2010/main" val="524988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animEffect transition="in" filter="fade">
                                      <p:cBhvr>
                                        <p:cTn id="7" dur="500"/>
                                        <p:tgtEl>
                                          <p:spTgt spid="18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7">
                                            <p:txEl>
                                              <p:pRg st="2" end="2"/>
                                            </p:txEl>
                                          </p:spTgt>
                                        </p:tgtEl>
                                        <p:attrNameLst>
                                          <p:attrName>style.visibility</p:attrName>
                                        </p:attrNameLst>
                                      </p:cBhvr>
                                      <p:to>
                                        <p:strVal val="visible"/>
                                      </p:to>
                                    </p:set>
                                    <p:animEffect transition="in" filter="fade">
                                      <p:cBhvr>
                                        <p:cTn id="16" dur="500"/>
                                        <p:tgtEl>
                                          <p:spTgt spid="187">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2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p:cNvGrpSpPr/>
          <p:nvPr/>
        </p:nvGrpSpPr>
        <p:grpSpPr>
          <a:xfrm>
            <a:off x="16956853" y="6276818"/>
            <a:ext cx="13221358" cy="13221358"/>
            <a:chOff x="-1947748" y="-1947748"/>
            <a:chExt cx="13221357" cy="13221357"/>
          </a:xfrm>
        </p:grpSpPr>
        <p:sp>
          <p:nvSpPr>
            <p:cNvPr id="160" name="Circle"/>
            <p:cNvSpPr/>
            <p:nvPr/>
          </p:nvSpPr>
          <p:spPr>
            <a:xfrm>
              <a:off x="764014" y="764014"/>
              <a:ext cx="7797832" cy="7797833"/>
            </a:xfrm>
            <a:prstGeom prst="ellipse">
              <a:avLst/>
            </a:prstGeom>
            <a:solidFill>
              <a:srgbClr val="2A2E33"/>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61" name="Circle"/>
            <p:cNvSpPr/>
            <p:nvPr/>
          </p:nvSpPr>
          <p:spPr>
            <a:xfrm>
              <a:off x="-1947749" y="-1947749"/>
              <a:ext cx="13221358" cy="13221358"/>
            </a:xfrm>
            <a:prstGeom prst="ellipse">
              <a:avLst/>
            </a:prstGeom>
            <a:noFill/>
            <a:ln w="25400" cap="flat">
              <a:solidFill>
                <a:srgbClr val="41484E"/>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grpSp>
        <p:nvGrpSpPr>
          <p:cNvPr id="3" name="Группа 2"/>
          <p:cNvGrpSpPr/>
          <p:nvPr/>
        </p:nvGrpSpPr>
        <p:grpSpPr>
          <a:xfrm>
            <a:off x="3107798" y="429189"/>
            <a:ext cx="18609809" cy="997088"/>
            <a:chOff x="2887095" y="8435010"/>
            <a:chExt cx="18609809" cy="997088"/>
          </a:xfrm>
        </p:grpSpPr>
        <p:sp>
          <p:nvSpPr>
            <p:cNvPr id="171" name="Line"/>
            <p:cNvSpPr/>
            <p:nvPr/>
          </p:nvSpPr>
          <p:spPr>
            <a:xfrm>
              <a:off x="7770083" y="8933555"/>
              <a:ext cx="13250648" cy="0"/>
            </a:xfrm>
            <a:prstGeom prst="line">
              <a:avLst/>
            </a:prstGeom>
            <a:ln w="25400">
              <a:solidFill>
                <a:srgbClr val="FFFFF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63" name="Line"/>
            <p:cNvSpPr/>
            <p:nvPr/>
          </p:nvSpPr>
          <p:spPr>
            <a:xfrm>
              <a:off x="3568286" y="8933555"/>
              <a:ext cx="12690218" cy="0"/>
            </a:xfrm>
            <a:prstGeom prst="line">
              <a:avLst/>
            </a:prstGeom>
            <a:ln w="25400">
              <a:solidFill>
                <a:srgbClr val="82CBF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2" name="Circle"/>
            <p:cNvSpPr/>
            <p:nvPr/>
          </p:nvSpPr>
          <p:spPr>
            <a:xfrm>
              <a:off x="2887095"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3" name="Circle"/>
            <p:cNvSpPr/>
            <p:nvPr/>
          </p:nvSpPr>
          <p:spPr>
            <a:xfrm>
              <a:off x="20499817" y="8435010"/>
              <a:ext cx="997087" cy="997088"/>
            </a:xfrm>
            <a:prstGeom prst="ellipse">
              <a:avLst/>
            </a:prstGeom>
            <a:solidFill>
              <a:srgbClr val="FFFFFF"/>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4" name="Circle"/>
            <p:cNvSpPr/>
            <p:nvPr/>
          </p:nvSpPr>
          <p:spPr>
            <a:xfrm>
              <a:off x="16096636"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5" name="Circle"/>
            <p:cNvSpPr/>
            <p:nvPr/>
          </p:nvSpPr>
          <p:spPr>
            <a:xfrm>
              <a:off x="11693457"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6" name="Circle"/>
            <p:cNvSpPr/>
            <p:nvPr/>
          </p:nvSpPr>
          <p:spPr>
            <a:xfrm>
              <a:off x="7290276"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7" name="1"/>
            <p:cNvSpPr txBox="1"/>
            <p:nvPr/>
          </p:nvSpPr>
          <p:spPr>
            <a:xfrm>
              <a:off x="3107508" y="8730353"/>
              <a:ext cx="607908" cy="4445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t>1</a:t>
              </a:r>
            </a:p>
          </p:txBody>
        </p:sp>
        <p:sp>
          <p:nvSpPr>
            <p:cNvPr id="178" name="2"/>
            <p:cNvSpPr txBox="1"/>
            <p:nvPr/>
          </p:nvSpPr>
          <p:spPr>
            <a:xfrm>
              <a:off x="7447916"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t>2</a:t>
              </a:r>
            </a:p>
          </p:txBody>
        </p:sp>
        <p:sp>
          <p:nvSpPr>
            <p:cNvPr id="179" name="3"/>
            <p:cNvSpPr txBox="1"/>
            <p:nvPr/>
          </p:nvSpPr>
          <p:spPr>
            <a:xfrm>
              <a:off x="11859560"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solidFill>
                    <a:schemeClr val="tx2">
                      <a:lumMod val="25000"/>
                    </a:schemeClr>
                  </a:solidFill>
                </a:rPr>
                <a:t>3</a:t>
              </a:r>
            </a:p>
          </p:txBody>
        </p:sp>
        <p:sp>
          <p:nvSpPr>
            <p:cNvPr id="180" name="4"/>
            <p:cNvSpPr txBox="1"/>
            <p:nvPr/>
          </p:nvSpPr>
          <p:spPr>
            <a:xfrm>
              <a:off x="16258504"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rPr dirty="0">
                  <a:solidFill>
                    <a:schemeClr val="tx2">
                      <a:lumMod val="25000"/>
                    </a:schemeClr>
                  </a:solidFill>
                </a:rPr>
                <a:t>4</a:t>
              </a:r>
            </a:p>
          </p:txBody>
        </p:sp>
        <p:sp>
          <p:nvSpPr>
            <p:cNvPr id="181" name="5"/>
            <p:cNvSpPr txBox="1"/>
            <p:nvPr/>
          </p:nvSpPr>
          <p:spPr>
            <a:xfrm>
              <a:off x="20657448" y="8730353"/>
              <a:ext cx="728379" cy="4445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t>5</a:t>
              </a:r>
            </a:p>
          </p:txBody>
        </p:sp>
      </p:grpSp>
      <p:sp>
        <p:nvSpPr>
          <p:cNvPr id="187" name="Lorem Ipsum is simply typesetting industry."/>
          <p:cNvSpPr txBox="1"/>
          <p:nvPr/>
        </p:nvSpPr>
        <p:spPr>
          <a:xfrm>
            <a:off x="1107553" y="2295598"/>
            <a:ext cx="23402180" cy="491906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Autofit/>
          </a:bodyPr>
          <a:lstStyle>
            <a:lvl1pPr algn="ctr"/>
          </a:lstStyle>
          <a:p>
            <a:pPr algn="l"/>
            <a:r>
              <a:rPr lang="ru-RU" sz="4000" dirty="0">
                <a:solidFill>
                  <a:schemeClr val="tx1">
                    <a:lumMod val="20000"/>
                    <a:lumOff val="80000"/>
                  </a:schemeClr>
                </a:solidFill>
                <a:latin typeface="Poppins Medium" charset="0"/>
                <a:ea typeface="Poppins Medium" charset="0"/>
                <a:cs typeface="Poppins Medium" charset="0"/>
              </a:rPr>
              <a:t>Теперь мы нарисуем реконструкцию, используя разное количество сингулярных значений</a:t>
            </a:r>
            <a:r>
              <a:rPr lang="ru-RU" sz="4000" dirty="0" smtClean="0">
                <a:solidFill>
                  <a:schemeClr val="tx1">
                    <a:lumMod val="20000"/>
                    <a:lumOff val="80000"/>
                  </a:schemeClr>
                </a:solidFill>
                <a:latin typeface="Poppins Medium" charset="0"/>
                <a:ea typeface="Poppins Medium" charset="0"/>
                <a:cs typeface="Poppins Medium" charset="0"/>
              </a:rPr>
              <a:t>.</a:t>
            </a:r>
          </a:p>
        </p:txBody>
      </p:sp>
      <p:grpSp>
        <p:nvGrpSpPr>
          <p:cNvPr id="2" name="Группа 1"/>
          <p:cNvGrpSpPr/>
          <p:nvPr/>
        </p:nvGrpSpPr>
        <p:grpSpPr>
          <a:xfrm>
            <a:off x="-17507460" y="429189"/>
            <a:ext cx="6699741" cy="6699741"/>
            <a:chOff x="18329512" y="-2519324"/>
            <a:chExt cx="6699741" cy="6699741"/>
          </a:xfrm>
        </p:grpSpPr>
        <p:sp>
          <p:nvSpPr>
            <p:cNvPr id="159" name="Circle"/>
            <p:cNvSpPr/>
            <p:nvPr/>
          </p:nvSpPr>
          <p:spPr>
            <a:xfrm>
              <a:off x="18329512" y="-2519324"/>
              <a:ext cx="6699741" cy="6699741"/>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97" name="Circle"/>
            <p:cNvSpPr/>
            <p:nvPr/>
          </p:nvSpPr>
          <p:spPr>
            <a:xfrm>
              <a:off x="20447361" y="-447824"/>
              <a:ext cx="2556740" cy="2556740"/>
            </a:xfrm>
            <a:prstGeom prst="ellipse">
              <a:avLst/>
            </a:prstGeom>
            <a:solidFill>
              <a:srgbClr val="2A2E33"/>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pic>
        <p:nvPicPr>
          <p:cNvPr id="6" name="Рисунок 5"/>
          <p:cNvPicPr>
            <a:picLocks noChangeAspect="1"/>
          </p:cNvPicPr>
          <p:nvPr/>
        </p:nvPicPr>
        <p:blipFill>
          <a:blip r:embed="rId2"/>
          <a:stretch>
            <a:fillRect/>
          </a:stretch>
        </p:blipFill>
        <p:spPr>
          <a:xfrm>
            <a:off x="439030" y="4509398"/>
            <a:ext cx="23572209" cy="5410533"/>
          </a:xfrm>
          <a:prstGeom prst="roundRect">
            <a:avLst>
              <a:gd name="adj" fmla="val 25494"/>
            </a:avLst>
          </a:prstGeom>
          <a:solidFill>
            <a:srgbClr val="FFFFFF">
              <a:shade val="85000"/>
            </a:srgbClr>
          </a:solidFill>
          <a:ln>
            <a:noFill/>
          </a:ln>
          <a:effectLst/>
        </p:spPr>
      </p:pic>
    </p:spTree>
    <p:extLst>
      <p:ext uri="{BB962C8B-B14F-4D97-AF65-F5344CB8AC3E}">
        <p14:creationId xmlns:p14="http://schemas.microsoft.com/office/powerpoint/2010/main" val="2421937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animEffect transition="in" filter="fade">
                                      <p:cBhvr>
                                        <p:cTn id="7" dur="500"/>
                                        <p:tgtEl>
                                          <p:spTgt spid="18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p:cNvGrpSpPr/>
          <p:nvPr/>
        </p:nvGrpSpPr>
        <p:grpSpPr>
          <a:xfrm>
            <a:off x="-4807077" y="-6181490"/>
            <a:ext cx="13221358" cy="13221358"/>
            <a:chOff x="-1947748" y="-1947748"/>
            <a:chExt cx="13221357" cy="13221357"/>
          </a:xfrm>
        </p:grpSpPr>
        <p:sp>
          <p:nvSpPr>
            <p:cNvPr id="160" name="Circle"/>
            <p:cNvSpPr/>
            <p:nvPr/>
          </p:nvSpPr>
          <p:spPr>
            <a:xfrm>
              <a:off x="764014" y="764014"/>
              <a:ext cx="7797832" cy="7797833"/>
            </a:xfrm>
            <a:prstGeom prst="ellipse">
              <a:avLst/>
            </a:prstGeom>
            <a:solidFill>
              <a:srgbClr val="2A2E33"/>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61" name="Circle"/>
            <p:cNvSpPr/>
            <p:nvPr/>
          </p:nvSpPr>
          <p:spPr>
            <a:xfrm>
              <a:off x="-1947749" y="-1947749"/>
              <a:ext cx="13221358" cy="13221358"/>
            </a:xfrm>
            <a:prstGeom prst="ellipse">
              <a:avLst/>
            </a:prstGeom>
            <a:noFill/>
            <a:ln w="25400" cap="flat">
              <a:solidFill>
                <a:srgbClr val="41484E"/>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grpSp>
        <p:nvGrpSpPr>
          <p:cNvPr id="3" name="Группа 2"/>
          <p:cNvGrpSpPr/>
          <p:nvPr/>
        </p:nvGrpSpPr>
        <p:grpSpPr>
          <a:xfrm>
            <a:off x="3107798" y="429189"/>
            <a:ext cx="18609809" cy="997088"/>
            <a:chOff x="2887095" y="8435010"/>
            <a:chExt cx="18609809" cy="997088"/>
          </a:xfrm>
        </p:grpSpPr>
        <p:sp>
          <p:nvSpPr>
            <p:cNvPr id="171" name="Line"/>
            <p:cNvSpPr/>
            <p:nvPr/>
          </p:nvSpPr>
          <p:spPr>
            <a:xfrm>
              <a:off x="7770083" y="8933555"/>
              <a:ext cx="13250648" cy="0"/>
            </a:xfrm>
            <a:prstGeom prst="line">
              <a:avLst/>
            </a:prstGeom>
            <a:ln w="25400">
              <a:solidFill>
                <a:srgbClr val="FFFFF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63" name="Line"/>
            <p:cNvSpPr/>
            <p:nvPr/>
          </p:nvSpPr>
          <p:spPr>
            <a:xfrm>
              <a:off x="3568285" y="8933555"/>
              <a:ext cx="17452445" cy="0"/>
            </a:xfrm>
            <a:prstGeom prst="line">
              <a:avLst/>
            </a:prstGeom>
            <a:ln w="25400">
              <a:solidFill>
                <a:srgbClr val="82CBF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2" name="Circle"/>
            <p:cNvSpPr/>
            <p:nvPr/>
          </p:nvSpPr>
          <p:spPr>
            <a:xfrm>
              <a:off x="2887095"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3" name="Circle"/>
            <p:cNvSpPr/>
            <p:nvPr/>
          </p:nvSpPr>
          <p:spPr>
            <a:xfrm>
              <a:off x="20499817"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4" name="Circle"/>
            <p:cNvSpPr/>
            <p:nvPr/>
          </p:nvSpPr>
          <p:spPr>
            <a:xfrm>
              <a:off x="16096636"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5" name="Circle"/>
            <p:cNvSpPr/>
            <p:nvPr/>
          </p:nvSpPr>
          <p:spPr>
            <a:xfrm>
              <a:off x="11693457"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6" name="Circle"/>
            <p:cNvSpPr/>
            <p:nvPr/>
          </p:nvSpPr>
          <p:spPr>
            <a:xfrm>
              <a:off x="7290276"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7" name="1"/>
            <p:cNvSpPr txBox="1"/>
            <p:nvPr/>
          </p:nvSpPr>
          <p:spPr>
            <a:xfrm>
              <a:off x="3107508" y="8730353"/>
              <a:ext cx="607908" cy="4445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t>1</a:t>
              </a:r>
            </a:p>
          </p:txBody>
        </p:sp>
        <p:sp>
          <p:nvSpPr>
            <p:cNvPr id="178" name="2"/>
            <p:cNvSpPr txBox="1"/>
            <p:nvPr/>
          </p:nvSpPr>
          <p:spPr>
            <a:xfrm>
              <a:off x="7447916"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t>2</a:t>
              </a:r>
            </a:p>
          </p:txBody>
        </p:sp>
        <p:sp>
          <p:nvSpPr>
            <p:cNvPr id="179" name="3"/>
            <p:cNvSpPr txBox="1"/>
            <p:nvPr/>
          </p:nvSpPr>
          <p:spPr>
            <a:xfrm>
              <a:off x="11859560"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solidFill>
                    <a:schemeClr val="tx2">
                      <a:lumMod val="25000"/>
                    </a:schemeClr>
                  </a:solidFill>
                </a:rPr>
                <a:t>3</a:t>
              </a:r>
            </a:p>
          </p:txBody>
        </p:sp>
        <p:sp>
          <p:nvSpPr>
            <p:cNvPr id="180" name="4"/>
            <p:cNvSpPr txBox="1"/>
            <p:nvPr/>
          </p:nvSpPr>
          <p:spPr>
            <a:xfrm>
              <a:off x="16258504"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rPr dirty="0">
                  <a:solidFill>
                    <a:schemeClr val="tx2">
                      <a:lumMod val="25000"/>
                    </a:schemeClr>
                  </a:solidFill>
                </a:rPr>
                <a:t>4</a:t>
              </a:r>
            </a:p>
          </p:txBody>
        </p:sp>
        <p:sp>
          <p:nvSpPr>
            <p:cNvPr id="181" name="5"/>
            <p:cNvSpPr txBox="1"/>
            <p:nvPr/>
          </p:nvSpPr>
          <p:spPr>
            <a:xfrm>
              <a:off x="20657448" y="8775632"/>
              <a:ext cx="728379"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rPr dirty="0">
                  <a:solidFill>
                    <a:schemeClr val="tx2">
                      <a:lumMod val="25000"/>
                    </a:schemeClr>
                  </a:solidFill>
                </a:rPr>
                <a:t>5</a:t>
              </a:r>
            </a:p>
          </p:txBody>
        </p:sp>
      </p:grpSp>
      <p:grpSp>
        <p:nvGrpSpPr>
          <p:cNvPr id="2" name="Группа 1"/>
          <p:cNvGrpSpPr/>
          <p:nvPr/>
        </p:nvGrpSpPr>
        <p:grpSpPr>
          <a:xfrm>
            <a:off x="-17507460" y="429189"/>
            <a:ext cx="6699741" cy="6699741"/>
            <a:chOff x="18329512" y="-2519324"/>
            <a:chExt cx="6699741" cy="6699741"/>
          </a:xfrm>
        </p:grpSpPr>
        <p:sp>
          <p:nvSpPr>
            <p:cNvPr id="159" name="Circle"/>
            <p:cNvSpPr/>
            <p:nvPr/>
          </p:nvSpPr>
          <p:spPr>
            <a:xfrm>
              <a:off x="18329512" y="-2519324"/>
              <a:ext cx="6699741" cy="6699741"/>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97" name="Circle"/>
            <p:cNvSpPr/>
            <p:nvPr/>
          </p:nvSpPr>
          <p:spPr>
            <a:xfrm>
              <a:off x="20447361" y="-447824"/>
              <a:ext cx="2556740" cy="2556740"/>
            </a:xfrm>
            <a:prstGeom prst="ellipse">
              <a:avLst/>
            </a:prstGeom>
            <a:solidFill>
              <a:srgbClr val="2A2E33"/>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pic>
        <p:nvPicPr>
          <p:cNvPr id="4" name="Рисунок 3"/>
          <p:cNvPicPr>
            <a:picLocks noChangeAspect="1"/>
          </p:cNvPicPr>
          <p:nvPr/>
        </p:nvPicPr>
        <p:blipFill>
          <a:blip r:embed="rId2"/>
          <a:stretch>
            <a:fillRect/>
          </a:stretch>
        </p:blipFill>
        <p:spPr>
          <a:xfrm>
            <a:off x="3931808" y="1886967"/>
            <a:ext cx="16946343" cy="11502823"/>
          </a:xfrm>
          <a:prstGeom prst="roundRect">
            <a:avLst>
              <a:gd name="adj" fmla="val 11244"/>
            </a:avLst>
          </a:prstGeom>
          <a:solidFill>
            <a:srgbClr val="FFFFFF">
              <a:shade val="85000"/>
            </a:srgbClr>
          </a:solidFill>
          <a:ln>
            <a:noFill/>
          </a:ln>
          <a:effectLst/>
        </p:spPr>
      </p:pic>
    </p:spTree>
    <p:extLst>
      <p:ext uri="{BB962C8B-B14F-4D97-AF65-F5344CB8AC3E}">
        <p14:creationId xmlns:p14="http://schemas.microsoft.com/office/powerpoint/2010/main" val="74732557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p:cNvGrpSpPr/>
          <p:nvPr/>
        </p:nvGrpSpPr>
        <p:grpSpPr>
          <a:xfrm>
            <a:off x="14792025" y="8066588"/>
            <a:ext cx="13221358" cy="13221358"/>
            <a:chOff x="-1947748" y="-1947748"/>
            <a:chExt cx="13221357" cy="13221357"/>
          </a:xfrm>
        </p:grpSpPr>
        <p:sp>
          <p:nvSpPr>
            <p:cNvPr id="160" name="Circle"/>
            <p:cNvSpPr/>
            <p:nvPr/>
          </p:nvSpPr>
          <p:spPr>
            <a:xfrm>
              <a:off x="764014" y="764014"/>
              <a:ext cx="7797832" cy="7797833"/>
            </a:xfrm>
            <a:prstGeom prst="ellipse">
              <a:avLst/>
            </a:prstGeom>
            <a:solidFill>
              <a:srgbClr val="2A2E33"/>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61" name="Circle"/>
            <p:cNvSpPr/>
            <p:nvPr/>
          </p:nvSpPr>
          <p:spPr>
            <a:xfrm>
              <a:off x="-1947749" y="-1947749"/>
              <a:ext cx="13221358" cy="13221358"/>
            </a:xfrm>
            <a:prstGeom prst="ellipse">
              <a:avLst/>
            </a:prstGeom>
            <a:noFill/>
            <a:ln w="25400" cap="flat">
              <a:solidFill>
                <a:srgbClr val="41484E"/>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grpSp>
        <p:nvGrpSpPr>
          <p:cNvPr id="3" name="Группа 2"/>
          <p:cNvGrpSpPr/>
          <p:nvPr/>
        </p:nvGrpSpPr>
        <p:grpSpPr>
          <a:xfrm>
            <a:off x="3107798" y="429189"/>
            <a:ext cx="18609809" cy="997088"/>
            <a:chOff x="2887095" y="8435010"/>
            <a:chExt cx="18609809" cy="997088"/>
          </a:xfrm>
        </p:grpSpPr>
        <p:sp>
          <p:nvSpPr>
            <p:cNvPr id="171" name="Line"/>
            <p:cNvSpPr/>
            <p:nvPr/>
          </p:nvSpPr>
          <p:spPr>
            <a:xfrm>
              <a:off x="7770083" y="8933555"/>
              <a:ext cx="13250648" cy="0"/>
            </a:xfrm>
            <a:prstGeom prst="line">
              <a:avLst/>
            </a:prstGeom>
            <a:ln w="25400">
              <a:solidFill>
                <a:srgbClr val="FFFFF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63" name="Line"/>
            <p:cNvSpPr/>
            <p:nvPr/>
          </p:nvSpPr>
          <p:spPr>
            <a:xfrm>
              <a:off x="3568285" y="8933555"/>
              <a:ext cx="17452445" cy="0"/>
            </a:xfrm>
            <a:prstGeom prst="line">
              <a:avLst/>
            </a:prstGeom>
            <a:ln w="25400">
              <a:solidFill>
                <a:srgbClr val="82CBF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2" name="Circle"/>
            <p:cNvSpPr/>
            <p:nvPr/>
          </p:nvSpPr>
          <p:spPr>
            <a:xfrm>
              <a:off x="2887095"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3" name="Circle"/>
            <p:cNvSpPr/>
            <p:nvPr/>
          </p:nvSpPr>
          <p:spPr>
            <a:xfrm>
              <a:off x="20499817"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4" name="Circle"/>
            <p:cNvSpPr/>
            <p:nvPr/>
          </p:nvSpPr>
          <p:spPr>
            <a:xfrm>
              <a:off x="16096636"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5" name="Circle"/>
            <p:cNvSpPr/>
            <p:nvPr/>
          </p:nvSpPr>
          <p:spPr>
            <a:xfrm>
              <a:off x="11693457"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6" name="Circle"/>
            <p:cNvSpPr/>
            <p:nvPr/>
          </p:nvSpPr>
          <p:spPr>
            <a:xfrm>
              <a:off x="7290276"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7" name="1"/>
            <p:cNvSpPr txBox="1"/>
            <p:nvPr/>
          </p:nvSpPr>
          <p:spPr>
            <a:xfrm>
              <a:off x="3107508" y="8730353"/>
              <a:ext cx="607908" cy="4445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t>1</a:t>
              </a:r>
            </a:p>
          </p:txBody>
        </p:sp>
        <p:sp>
          <p:nvSpPr>
            <p:cNvPr id="178" name="2"/>
            <p:cNvSpPr txBox="1"/>
            <p:nvPr/>
          </p:nvSpPr>
          <p:spPr>
            <a:xfrm>
              <a:off x="7447916"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t>2</a:t>
              </a:r>
            </a:p>
          </p:txBody>
        </p:sp>
        <p:sp>
          <p:nvSpPr>
            <p:cNvPr id="179" name="3"/>
            <p:cNvSpPr txBox="1"/>
            <p:nvPr/>
          </p:nvSpPr>
          <p:spPr>
            <a:xfrm>
              <a:off x="11859560"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solidFill>
                    <a:schemeClr val="tx2">
                      <a:lumMod val="25000"/>
                    </a:schemeClr>
                  </a:solidFill>
                </a:rPr>
                <a:t>3</a:t>
              </a:r>
            </a:p>
          </p:txBody>
        </p:sp>
        <p:sp>
          <p:nvSpPr>
            <p:cNvPr id="180" name="4"/>
            <p:cNvSpPr txBox="1"/>
            <p:nvPr/>
          </p:nvSpPr>
          <p:spPr>
            <a:xfrm>
              <a:off x="16258504"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rPr dirty="0">
                  <a:solidFill>
                    <a:schemeClr val="tx2">
                      <a:lumMod val="25000"/>
                    </a:schemeClr>
                  </a:solidFill>
                </a:rPr>
                <a:t>4</a:t>
              </a:r>
            </a:p>
          </p:txBody>
        </p:sp>
        <p:sp>
          <p:nvSpPr>
            <p:cNvPr id="181" name="5"/>
            <p:cNvSpPr txBox="1"/>
            <p:nvPr/>
          </p:nvSpPr>
          <p:spPr>
            <a:xfrm>
              <a:off x="20657448" y="8775632"/>
              <a:ext cx="728379"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rPr dirty="0">
                  <a:solidFill>
                    <a:schemeClr val="tx2">
                      <a:lumMod val="25000"/>
                    </a:schemeClr>
                  </a:solidFill>
                </a:rPr>
                <a:t>5</a:t>
              </a:r>
            </a:p>
          </p:txBody>
        </p:sp>
      </p:grpSp>
      <p:grpSp>
        <p:nvGrpSpPr>
          <p:cNvPr id="2" name="Группа 1"/>
          <p:cNvGrpSpPr/>
          <p:nvPr/>
        </p:nvGrpSpPr>
        <p:grpSpPr>
          <a:xfrm>
            <a:off x="-17507460" y="429189"/>
            <a:ext cx="6699741" cy="6699741"/>
            <a:chOff x="18329512" y="-2519324"/>
            <a:chExt cx="6699741" cy="6699741"/>
          </a:xfrm>
        </p:grpSpPr>
        <p:sp>
          <p:nvSpPr>
            <p:cNvPr id="159" name="Circle"/>
            <p:cNvSpPr/>
            <p:nvPr/>
          </p:nvSpPr>
          <p:spPr>
            <a:xfrm>
              <a:off x="18329512" y="-2519324"/>
              <a:ext cx="6699741" cy="6699741"/>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97" name="Circle"/>
            <p:cNvSpPr/>
            <p:nvPr/>
          </p:nvSpPr>
          <p:spPr>
            <a:xfrm>
              <a:off x="20447361" y="-447824"/>
              <a:ext cx="2556740" cy="2556740"/>
            </a:xfrm>
            <a:prstGeom prst="ellipse">
              <a:avLst/>
            </a:prstGeom>
            <a:solidFill>
              <a:srgbClr val="2A2E33"/>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pic>
        <p:nvPicPr>
          <p:cNvPr id="24" name="Рисунок 23"/>
          <p:cNvPicPr>
            <a:picLocks noChangeAspect="1"/>
          </p:cNvPicPr>
          <p:nvPr/>
        </p:nvPicPr>
        <p:blipFill>
          <a:blip r:embed="rId2"/>
          <a:stretch>
            <a:fillRect/>
          </a:stretch>
        </p:blipFill>
        <p:spPr>
          <a:xfrm>
            <a:off x="3955205" y="1886966"/>
            <a:ext cx="16922945" cy="11502823"/>
          </a:xfrm>
          <a:prstGeom prst="roundRect">
            <a:avLst>
              <a:gd name="adj" fmla="val 11472"/>
            </a:avLst>
          </a:prstGeom>
          <a:solidFill>
            <a:srgbClr val="FFFFFF">
              <a:shade val="85000"/>
            </a:srgbClr>
          </a:solidFill>
          <a:ln>
            <a:noFill/>
          </a:ln>
          <a:effectLst/>
        </p:spPr>
      </p:pic>
    </p:spTree>
    <p:extLst>
      <p:ext uri="{BB962C8B-B14F-4D97-AF65-F5344CB8AC3E}">
        <p14:creationId xmlns:p14="http://schemas.microsoft.com/office/powerpoint/2010/main" val="118204556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p:cNvGrpSpPr/>
          <p:nvPr/>
        </p:nvGrpSpPr>
        <p:grpSpPr>
          <a:xfrm>
            <a:off x="11061142" y="-6610679"/>
            <a:ext cx="13221358" cy="13221358"/>
            <a:chOff x="-1947748" y="-1947748"/>
            <a:chExt cx="13221357" cy="13221357"/>
          </a:xfrm>
        </p:grpSpPr>
        <p:sp>
          <p:nvSpPr>
            <p:cNvPr id="160" name="Circle"/>
            <p:cNvSpPr/>
            <p:nvPr/>
          </p:nvSpPr>
          <p:spPr>
            <a:xfrm>
              <a:off x="764014" y="764014"/>
              <a:ext cx="7797832" cy="7797833"/>
            </a:xfrm>
            <a:prstGeom prst="ellipse">
              <a:avLst/>
            </a:prstGeom>
            <a:solidFill>
              <a:srgbClr val="2A2E33"/>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61" name="Circle"/>
            <p:cNvSpPr/>
            <p:nvPr/>
          </p:nvSpPr>
          <p:spPr>
            <a:xfrm>
              <a:off x="-1947749" y="-1947749"/>
              <a:ext cx="13221358" cy="13221358"/>
            </a:xfrm>
            <a:prstGeom prst="ellipse">
              <a:avLst/>
            </a:prstGeom>
            <a:noFill/>
            <a:ln w="25400" cap="flat">
              <a:solidFill>
                <a:srgbClr val="41484E"/>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grpSp>
        <p:nvGrpSpPr>
          <p:cNvPr id="3" name="Группа 2"/>
          <p:cNvGrpSpPr/>
          <p:nvPr/>
        </p:nvGrpSpPr>
        <p:grpSpPr>
          <a:xfrm>
            <a:off x="3107798" y="429189"/>
            <a:ext cx="18609809" cy="997088"/>
            <a:chOff x="2887095" y="8435010"/>
            <a:chExt cx="18609809" cy="997088"/>
          </a:xfrm>
        </p:grpSpPr>
        <p:sp>
          <p:nvSpPr>
            <p:cNvPr id="171" name="Line"/>
            <p:cNvSpPr/>
            <p:nvPr/>
          </p:nvSpPr>
          <p:spPr>
            <a:xfrm>
              <a:off x="7770083" y="8933555"/>
              <a:ext cx="13250648" cy="0"/>
            </a:xfrm>
            <a:prstGeom prst="line">
              <a:avLst/>
            </a:prstGeom>
            <a:ln w="25400">
              <a:solidFill>
                <a:srgbClr val="FFFFF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63" name="Line"/>
            <p:cNvSpPr/>
            <p:nvPr/>
          </p:nvSpPr>
          <p:spPr>
            <a:xfrm>
              <a:off x="3568285" y="8933555"/>
              <a:ext cx="17452445" cy="0"/>
            </a:xfrm>
            <a:prstGeom prst="line">
              <a:avLst/>
            </a:prstGeom>
            <a:ln w="25400">
              <a:solidFill>
                <a:srgbClr val="82CBF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2" name="Circle"/>
            <p:cNvSpPr/>
            <p:nvPr/>
          </p:nvSpPr>
          <p:spPr>
            <a:xfrm>
              <a:off x="2887095"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3" name="Circle"/>
            <p:cNvSpPr/>
            <p:nvPr/>
          </p:nvSpPr>
          <p:spPr>
            <a:xfrm>
              <a:off x="20499817"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4" name="Circle"/>
            <p:cNvSpPr/>
            <p:nvPr/>
          </p:nvSpPr>
          <p:spPr>
            <a:xfrm>
              <a:off x="16096636"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5" name="Circle"/>
            <p:cNvSpPr/>
            <p:nvPr/>
          </p:nvSpPr>
          <p:spPr>
            <a:xfrm>
              <a:off x="11693457"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6" name="Circle"/>
            <p:cNvSpPr/>
            <p:nvPr/>
          </p:nvSpPr>
          <p:spPr>
            <a:xfrm>
              <a:off x="7290276"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7" name="1"/>
            <p:cNvSpPr txBox="1"/>
            <p:nvPr/>
          </p:nvSpPr>
          <p:spPr>
            <a:xfrm>
              <a:off x="3107508" y="8730353"/>
              <a:ext cx="607908" cy="4445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t>1</a:t>
              </a:r>
            </a:p>
          </p:txBody>
        </p:sp>
        <p:sp>
          <p:nvSpPr>
            <p:cNvPr id="178" name="2"/>
            <p:cNvSpPr txBox="1"/>
            <p:nvPr/>
          </p:nvSpPr>
          <p:spPr>
            <a:xfrm>
              <a:off x="7447916"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t>2</a:t>
              </a:r>
            </a:p>
          </p:txBody>
        </p:sp>
        <p:sp>
          <p:nvSpPr>
            <p:cNvPr id="179" name="3"/>
            <p:cNvSpPr txBox="1"/>
            <p:nvPr/>
          </p:nvSpPr>
          <p:spPr>
            <a:xfrm>
              <a:off x="11859560"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solidFill>
                    <a:schemeClr val="tx2">
                      <a:lumMod val="25000"/>
                    </a:schemeClr>
                  </a:solidFill>
                </a:rPr>
                <a:t>3</a:t>
              </a:r>
            </a:p>
          </p:txBody>
        </p:sp>
        <p:sp>
          <p:nvSpPr>
            <p:cNvPr id="180" name="4"/>
            <p:cNvSpPr txBox="1"/>
            <p:nvPr/>
          </p:nvSpPr>
          <p:spPr>
            <a:xfrm>
              <a:off x="16258504"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rPr dirty="0">
                  <a:solidFill>
                    <a:schemeClr val="tx2">
                      <a:lumMod val="25000"/>
                    </a:schemeClr>
                  </a:solidFill>
                </a:rPr>
                <a:t>4</a:t>
              </a:r>
            </a:p>
          </p:txBody>
        </p:sp>
        <p:sp>
          <p:nvSpPr>
            <p:cNvPr id="181" name="5"/>
            <p:cNvSpPr txBox="1"/>
            <p:nvPr/>
          </p:nvSpPr>
          <p:spPr>
            <a:xfrm>
              <a:off x="20657448" y="8775632"/>
              <a:ext cx="728379"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rPr dirty="0">
                  <a:solidFill>
                    <a:schemeClr val="tx2">
                      <a:lumMod val="25000"/>
                    </a:schemeClr>
                  </a:solidFill>
                </a:rPr>
                <a:t>5</a:t>
              </a:r>
            </a:p>
          </p:txBody>
        </p:sp>
      </p:grpSp>
      <p:grpSp>
        <p:nvGrpSpPr>
          <p:cNvPr id="2" name="Группа 1"/>
          <p:cNvGrpSpPr/>
          <p:nvPr/>
        </p:nvGrpSpPr>
        <p:grpSpPr>
          <a:xfrm>
            <a:off x="-17507460" y="429189"/>
            <a:ext cx="6699741" cy="6699741"/>
            <a:chOff x="18329512" y="-2519324"/>
            <a:chExt cx="6699741" cy="6699741"/>
          </a:xfrm>
        </p:grpSpPr>
        <p:sp>
          <p:nvSpPr>
            <p:cNvPr id="159" name="Circle"/>
            <p:cNvSpPr/>
            <p:nvPr/>
          </p:nvSpPr>
          <p:spPr>
            <a:xfrm>
              <a:off x="18329512" y="-2519324"/>
              <a:ext cx="6699741" cy="6699741"/>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97" name="Circle"/>
            <p:cNvSpPr/>
            <p:nvPr/>
          </p:nvSpPr>
          <p:spPr>
            <a:xfrm>
              <a:off x="20447361" y="-447824"/>
              <a:ext cx="2556740" cy="2556740"/>
            </a:xfrm>
            <a:prstGeom prst="ellipse">
              <a:avLst/>
            </a:prstGeom>
            <a:solidFill>
              <a:srgbClr val="2A2E33"/>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pic>
        <p:nvPicPr>
          <p:cNvPr id="24" name="Рисунок 23"/>
          <p:cNvPicPr>
            <a:picLocks noChangeAspect="1"/>
          </p:cNvPicPr>
          <p:nvPr/>
        </p:nvPicPr>
        <p:blipFill>
          <a:blip r:embed="rId2"/>
          <a:stretch>
            <a:fillRect/>
          </a:stretch>
        </p:blipFill>
        <p:spPr>
          <a:xfrm>
            <a:off x="3936119" y="1886966"/>
            <a:ext cx="16905673" cy="11502823"/>
          </a:xfrm>
          <a:prstGeom prst="rect">
            <a:avLst/>
          </a:prstGeom>
        </p:spPr>
      </p:pic>
    </p:spTree>
    <p:extLst>
      <p:ext uri="{BB962C8B-B14F-4D97-AF65-F5344CB8AC3E}">
        <p14:creationId xmlns:p14="http://schemas.microsoft.com/office/powerpoint/2010/main" val="98514984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homas Edison"/>
          <p:cNvSpPr txBox="1"/>
          <p:nvPr/>
        </p:nvSpPr>
        <p:spPr>
          <a:xfrm>
            <a:off x="12922207" y="928135"/>
            <a:ext cx="12162824" cy="1308050"/>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defRPr sz="1800" cap="all" spc="360">
                <a:solidFill>
                  <a:srgbClr val="51A7DD"/>
                </a:solidFill>
                <a:latin typeface="Poppins SemiBold"/>
                <a:ea typeface="Poppins SemiBold"/>
                <a:cs typeface="Poppins SemiBold"/>
                <a:sym typeface="Poppins SemiBold"/>
              </a:defRPr>
            </a:lvl1pPr>
          </a:lstStyle>
          <a:p>
            <a:r>
              <a:rPr lang="ru-RU" sz="4000" dirty="0"/>
              <a:t>Разложение по сингулярным значениям (SVD)</a:t>
            </a:r>
          </a:p>
        </p:txBody>
      </p:sp>
      <p:sp>
        <p:nvSpPr>
          <p:cNvPr id="154" name="Success is one percent inspiration, ninety-nine percent perspiration"/>
          <p:cNvSpPr txBox="1"/>
          <p:nvPr/>
        </p:nvSpPr>
        <p:spPr>
          <a:xfrm>
            <a:off x="12922207" y="2613547"/>
            <a:ext cx="11004449" cy="596445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8000" b="1">
                <a:solidFill>
                  <a:srgbClr val="34393D"/>
                </a:solidFill>
              </a:defRPr>
            </a:lvl1pPr>
          </a:lstStyle>
          <a:p>
            <a:pPr>
              <a:lnSpc>
                <a:spcPct val="120000"/>
              </a:lnSpc>
            </a:pPr>
            <a:r>
              <a:rPr lang="ru-RU" sz="4000" b="0" dirty="0" smtClean="0">
                <a:solidFill>
                  <a:schemeClr val="tx2">
                    <a:lumMod val="25000"/>
                  </a:schemeClr>
                </a:solidFill>
                <a:latin typeface="Poppins Medium" charset="0"/>
                <a:ea typeface="Poppins Medium" charset="0"/>
                <a:cs typeface="Poppins Medium" charset="0"/>
              </a:rPr>
              <a:t>	Такое разложение имеет широкий </a:t>
            </a:r>
            <a:r>
              <a:rPr lang="ru-RU" sz="4000" b="0" dirty="0">
                <a:solidFill>
                  <a:schemeClr val="tx2">
                    <a:lumMod val="25000"/>
                  </a:schemeClr>
                </a:solidFill>
                <a:latin typeface="Poppins Medium" charset="0"/>
                <a:ea typeface="Poppins Medium" charset="0"/>
                <a:cs typeface="Poppins Medium" charset="0"/>
              </a:rPr>
              <a:t>спектр применений. К ним относятся уменьшение размерности, сжатие изображения и шумоподавление данных. SVD представляет матрицу как произведение трех других матриц. В математических терминах SVD можно записать следующим образом:</a:t>
            </a:r>
          </a:p>
        </p:txBody>
      </p:sp>
      <p:pic>
        <p:nvPicPr>
          <p:cNvPr id="4" name="Рисунок 3"/>
          <p:cNvPicPr>
            <a:picLocks noChangeAspect="1"/>
          </p:cNvPicPr>
          <p:nvPr/>
        </p:nvPicPr>
        <p:blipFill>
          <a:blip r:embed="rId2"/>
          <a:stretch>
            <a:fillRect/>
          </a:stretch>
        </p:blipFill>
        <p:spPr>
          <a:xfrm>
            <a:off x="0" y="3148390"/>
            <a:ext cx="11788922" cy="6353486"/>
          </a:xfrm>
          <a:prstGeom prst="roundRect">
            <a:avLst>
              <a:gd name="adj" fmla="val 30474"/>
            </a:avLst>
          </a:prstGeom>
          <a:ln w="76200">
            <a:noFill/>
          </a:ln>
          <a:effectLst>
            <a:glow rad="1714500">
              <a:schemeClr val="bg2">
                <a:lumMod val="75000"/>
                <a:alpha val="30000"/>
              </a:schemeClr>
            </a:glow>
          </a:effectLst>
          <a:scene3d>
            <a:camera prst="orthographicFront"/>
            <a:lightRig rig="contrasting" dir="t">
              <a:rot lat="0" lon="0" rev="4200000"/>
            </a:lightRig>
          </a:scene3d>
          <a:sp3d prstMaterial="plastic">
            <a:contourClr>
              <a:srgbClr val="969696"/>
            </a:contourClr>
          </a:sp3d>
        </p:spPr>
      </p:pic>
      <p:grpSp>
        <p:nvGrpSpPr>
          <p:cNvPr id="8" name="Группа 7"/>
          <p:cNvGrpSpPr/>
          <p:nvPr/>
        </p:nvGrpSpPr>
        <p:grpSpPr>
          <a:xfrm>
            <a:off x="0" y="-834887"/>
            <a:ext cx="5179142" cy="5128591"/>
            <a:chOff x="605433" y="0"/>
            <a:chExt cx="5179142" cy="5128591"/>
          </a:xfrm>
        </p:grpSpPr>
        <p:sp>
          <p:nvSpPr>
            <p:cNvPr id="156" name="Circle"/>
            <p:cNvSpPr/>
            <p:nvPr/>
          </p:nvSpPr>
          <p:spPr>
            <a:xfrm>
              <a:off x="605433" y="0"/>
              <a:ext cx="5179142" cy="5128591"/>
            </a:xfrm>
            <a:prstGeom prst="ellipse">
              <a:avLst/>
            </a:prstGeom>
            <a:solidFill>
              <a:schemeClr val="accent1">
                <a:lumMod val="60000"/>
                <a:lumOff val="40000"/>
              </a:schemeClr>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5" name="Рисунок 4"/>
            <p:cNvPicPr>
              <a:picLocks noChangeAspect="1"/>
            </p:cNvPicPr>
            <p:nvPr/>
          </p:nvPicPr>
          <p:blipFill>
            <a:blip r:embed="rId3">
              <a:biLevel thresh="75000"/>
            </a:blip>
            <a:stretch>
              <a:fillRect/>
            </a:stretch>
          </p:blipFill>
          <p:spPr>
            <a:xfrm>
              <a:off x="1220381" y="1582160"/>
              <a:ext cx="4119021" cy="2401117"/>
            </a:xfrm>
            <a:prstGeom prst="rect">
              <a:avLst/>
            </a:prstGeom>
          </p:spPr>
        </p:pic>
      </p:grpSp>
      <p:sp>
        <p:nvSpPr>
          <p:cNvPr id="13" name="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five centuries, but also the leap into electronic typesetting. Lorem Ipsum is simply dummy text of the printing and typesetting"/>
          <p:cNvSpPr txBox="1"/>
          <p:nvPr/>
        </p:nvSpPr>
        <p:spPr>
          <a:xfrm>
            <a:off x="614948" y="10164106"/>
            <a:ext cx="14888817" cy="383535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Autofit/>
          </a:bodyPr>
          <a:lstStyle/>
          <a:p>
            <a:r>
              <a:rPr lang="ru-RU" sz="3200" dirty="0" smtClean="0">
                <a:solidFill>
                  <a:schemeClr val="bg2">
                    <a:lumMod val="60000"/>
                    <a:lumOff val="40000"/>
                  </a:schemeClr>
                </a:solidFill>
                <a:latin typeface="Poppins Medium" charset="0"/>
                <a:ea typeface="Poppins Medium" charset="0"/>
                <a:cs typeface="Poppins Medium" charset="0"/>
              </a:rPr>
              <a:t>* где Σ </a:t>
            </a:r>
            <a:r>
              <a:rPr lang="en-US" sz="3200" dirty="0" smtClean="0">
                <a:solidFill>
                  <a:schemeClr val="bg2">
                    <a:lumMod val="60000"/>
                    <a:lumOff val="40000"/>
                  </a:schemeClr>
                </a:solidFill>
                <a:latin typeface="Poppins Medium" charset="0"/>
                <a:ea typeface="Poppins Medium" charset="0"/>
                <a:cs typeface="Poppins Medium" charset="0"/>
              </a:rPr>
              <a:t>—  </a:t>
            </a:r>
            <a:r>
              <a:rPr lang="ru-RU" sz="3200" dirty="0">
                <a:solidFill>
                  <a:schemeClr val="bg2">
                    <a:lumMod val="60000"/>
                    <a:lumOff val="40000"/>
                  </a:schemeClr>
                </a:solidFill>
                <a:latin typeface="Poppins Medium" charset="0"/>
                <a:ea typeface="Poppins Medium" charset="0"/>
                <a:cs typeface="Poppins Medium" charset="0"/>
              </a:rPr>
              <a:t>матрица размера </a:t>
            </a:r>
            <a:r>
              <a:rPr lang="en-US" sz="3200" dirty="0" smtClean="0">
                <a:solidFill>
                  <a:schemeClr val="bg2">
                    <a:lumMod val="60000"/>
                    <a:lumOff val="40000"/>
                  </a:schemeClr>
                </a:solidFill>
                <a:latin typeface="Poppins Medium" charset="0"/>
                <a:ea typeface="Poppins Medium" charset="0"/>
                <a:cs typeface="Poppins Medium" charset="0"/>
              </a:rPr>
              <a:t>[m*n] </a:t>
            </a:r>
            <a:r>
              <a:rPr lang="ru-RU" sz="3200" dirty="0" smtClean="0">
                <a:solidFill>
                  <a:schemeClr val="bg2">
                    <a:lumMod val="60000"/>
                    <a:lumOff val="40000"/>
                  </a:schemeClr>
                </a:solidFill>
                <a:latin typeface="Poppins Medium" charset="0"/>
                <a:ea typeface="Poppins Medium" charset="0"/>
                <a:cs typeface="Poppins Medium" charset="0"/>
              </a:rPr>
              <a:t>с </a:t>
            </a:r>
            <a:r>
              <a:rPr lang="ru-RU" sz="3200" dirty="0">
                <a:solidFill>
                  <a:schemeClr val="bg2">
                    <a:lumMod val="60000"/>
                    <a:lumOff val="40000"/>
                  </a:schemeClr>
                </a:solidFill>
                <a:latin typeface="Poppins Medium" charset="0"/>
                <a:ea typeface="Poppins Medium" charset="0"/>
                <a:cs typeface="Poppins Medium" charset="0"/>
              </a:rPr>
              <a:t>неотрицательными элементами, у которой элементы, лежащие на главной диагонали — это сингулярные числа (а все элементы, не лежащие на главной диагонали, являются нулевыми), а матрицы </a:t>
            </a:r>
            <a:r>
              <a:rPr lang="en-US" sz="3200" dirty="0" smtClean="0">
                <a:solidFill>
                  <a:schemeClr val="bg2">
                    <a:lumMod val="60000"/>
                    <a:lumOff val="40000"/>
                  </a:schemeClr>
                </a:solidFill>
                <a:latin typeface="Poppins Medium" charset="0"/>
                <a:ea typeface="Poppins Medium" charset="0"/>
                <a:cs typeface="Poppins Medium" charset="0"/>
              </a:rPr>
              <a:t>U </a:t>
            </a:r>
            <a:r>
              <a:rPr lang="en-US" sz="3200" dirty="0">
                <a:solidFill>
                  <a:schemeClr val="bg2">
                    <a:lumMod val="60000"/>
                    <a:lumOff val="40000"/>
                  </a:schemeClr>
                </a:solidFill>
                <a:latin typeface="Poppins Medium" charset="0"/>
                <a:ea typeface="Poppins Medium" charset="0"/>
                <a:cs typeface="Poppins Medium" charset="0"/>
              </a:rPr>
              <a:t>(</a:t>
            </a:r>
            <a:r>
              <a:rPr lang="ru-RU" sz="3200" dirty="0">
                <a:solidFill>
                  <a:schemeClr val="bg2">
                    <a:lumMod val="60000"/>
                    <a:lumOff val="40000"/>
                  </a:schemeClr>
                </a:solidFill>
                <a:latin typeface="Poppins Medium" charset="0"/>
                <a:ea typeface="Poppins Medium" charset="0"/>
                <a:cs typeface="Poppins Medium" charset="0"/>
              </a:rPr>
              <a:t>порядка </a:t>
            </a:r>
            <a:r>
              <a:rPr lang="en-US" sz="3200" dirty="0" smtClean="0">
                <a:solidFill>
                  <a:schemeClr val="bg2">
                    <a:lumMod val="60000"/>
                    <a:lumOff val="40000"/>
                  </a:schemeClr>
                </a:solidFill>
                <a:latin typeface="Poppins Medium" charset="0"/>
                <a:ea typeface="Poppins Medium" charset="0"/>
                <a:cs typeface="Poppins Medium" charset="0"/>
              </a:rPr>
              <a:t>m</a:t>
            </a:r>
            <a:r>
              <a:rPr lang="en-US" sz="3200" dirty="0">
                <a:solidFill>
                  <a:schemeClr val="bg2">
                    <a:lumMod val="60000"/>
                    <a:lumOff val="40000"/>
                  </a:schemeClr>
                </a:solidFill>
                <a:latin typeface="Poppins Medium" charset="0"/>
                <a:ea typeface="Poppins Medium" charset="0"/>
                <a:cs typeface="Poppins Medium" charset="0"/>
              </a:rPr>
              <a:t>) </a:t>
            </a:r>
            <a:r>
              <a:rPr lang="ru-RU" sz="3200" dirty="0">
                <a:solidFill>
                  <a:schemeClr val="bg2">
                    <a:lumMod val="60000"/>
                    <a:lumOff val="40000"/>
                  </a:schemeClr>
                </a:solidFill>
                <a:latin typeface="Poppins Medium" charset="0"/>
                <a:ea typeface="Poppins Medium" charset="0"/>
                <a:cs typeface="Poppins Medium" charset="0"/>
              </a:rPr>
              <a:t>и </a:t>
            </a:r>
            <a:r>
              <a:rPr lang="en-US" sz="3200" dirty="0" smtClean="0">
                <a:solidFill>
                  <a:schemeClr val="bg2">
                    <a:lumMod val="60000"/>
                    <a:lumOff val="40000"/>
                  </a:schemeClr>
                </a:solidFill>
                <a:latin typeface="Poppins Medium" charset="0"/>
                <a:ea typeface="Poppins Medium" charset="0"/>
                <a:cs typeface="Poppins Medium" charset="0"/>
              </a:rPr>
              <a:t>V </a:t>
            </a:r>
            <a:r>
              <a:rPr lang="en-US" sz="3200" dirty="0">
                <a:solidFill>
                  <a:schemeClr val="bg2">
                    <a:lumMod val="60000"/>
                    <a:lumOff val="40000"/>
                  </a:schemeClr>
                </a:solidFill>
                <a:latin typeface="Poppins Medium" charset="0"/>
                <a:ea typeface="Poppins Medium" charset="0"/>
                <a:cs typeface="Poppins Medium" charset="0"/>
              </a:rPr>
              <a:t>(</a:t>
            </a:r>
            <a:r>
              <a:rPr lang="ru-RU" sz="3200" dirty="0">
                <a:solidFill>
                  <a:schemeClr val="bg2">
                    <a:lumMod val="60000"/>
                    <a:lumOff val="40000"/>
                  </a:schemeClr>
                </a:solidFill>
                <a:latin typeface="Poppins Medium" charset="0"/>
                <a:ea typeface="Poppins Medium" charset="0"/>
                <a:cs typeface="Poppins Medium" charset="0"/>
              </a:rPr>
              <a:t>порядка </a:t>
            </a:r>
            <a:r>
              <a:rPr lang="en-US" sz="3200" dirty="0" smtClean="0">
                <a:solidFill>
                  <a:schemeClr val="bg2">
                    <a:lumMod val="60000"/>
                    <a:lumOff val="40000"/>
                  </a:schemeClr>
                </a:solidFill>
                <a:latin typeface="Poppins Medium" charset="0"/>
                <a:ea typeface="Poppins Medium" charset="0"/>
                <a:cs typeface="Poppins Medium" charset="0"/>
              </a:rPr>
              <a:t>n</a:t>
            </a:r>
            <a:r>
              <a:rPr lang="en-US" sz="3200" dirty="0">
                <a:solidFill>
                  <a:schemeClr val="bg2">
                    <a:lumMod val="60000"/>
                    <a:lumOff val="40000"/>
                  </a:schemeClr>
                </a:solidFill>
                <a:latin typeface="Poppins Medium" charset="0"/>
                <a:ea typeface="Poppins Medium" charset="0"/>
                <a:cs typeface="Poppins Medium" charset="0"/>
              </a:rPr>
              <a:t>) — </a:t>
            </a:r>
            <a:r>
              <a:rPr lang="ru-RU" sz="3200" dirty="0">
                <a:solidFill>
                  <a:schemeClr val="bg2">
                    <a:lumMod val="60000"/>
                    <a:lumOff val="40000"/>
                  </a:schemeClr>
                </a:solidFill>
                <a:latin typeface="Poppins Medium" charset="0"/>
                <a:ea typeface="Poppins Medium" charset="0"/>
                <a:cs typeface="Poppins Medium" charset="0"/>
              </a:rPr>
              <a:t>это две унитарные матрицы, состоящие из левых и правых сингулярных векторов соответственно (</a:t>
            </a:r>
            <a:r>
              <a:rPr lang="ru-RU" sz="3200" dirty="0" smtClean="0">
                <a:solidFill>
                  <a:schemeClr val="bg2">
                    <a:lumMod val="60000"/>
                    <a:lumOff val="40000"/>
                  </a:schemeClr>
                </a:solidFill>
                <a:latin typeface="Poppins Medium" charset="0"/>
                <a:ea typeface="Poppins Medium" charset="0"/>
                <a:cs typeface="Poppins Medium" charset="0"/>
              </a:rPr>
              <a:t>а</a:t>
            </a:r>
            <a:r>
              <a:rPr lang="en-US" sz="3200" dirty="0" smtClean="0">
                <a:solidFill>
                  <a:schemeClr val="bg2">
                    <a:lumMod val="60000"/>
                    <a:lumOff val="40000"/>
                  </a:schemeClr>
                </a:solidFill>
                <a:latin typeface="Poppins Medium" charset="0"/>
                <a:ea typeface="Poppins Medium" charset="0"/>
                <a:cs typeface="Poppins Medium" charset="0"/>
              </a:rPr>
              <a:t> </a:t>
            </a:r>
            <a:r>
              <a:rPr lang="en-US" sz="3200" dirty="0">
                <a:solidFill>
                  <a:schemeClr val="bg2">
                    <a:lumMod val="60000"/>
                    <a:lumOff val="40000"/>
                  </a:schemeClr>
                </a:solidFill>
                <a:latin typeface="Poppins Medium" charset="0"/>
                <a:ea typeface="Poppins Medium" charset="0"/>
                <a:cs typeface="Poppins Medium" charset="0"/>
              </a:rPr>
              <a:t>V*</a:t>
            </a:r>
            <a:r>
              <a:rPr lang="en-US" sz="3200" dirty="0" smtClean="0">
                <a:solidFill>
                  <a:schemeClr val="bg2">
                    <a:lumMod val="60000"/>
                    <a:lumOff val="40000"/>
                  </a:schemeClr>
                </a:solidFill>
                <a:latin typeface="Poppins Medium" charset="0"/>
                <a:ea typeface="Poppins Medium" charset="0"/>
                <a:cs typeface="Poppins Medium" charset="0"/>
              </a:rPr>
              <a:t> — </a:t>
            </a:r>
            <a:r>
              <a:rPr lang="ru-RU" sz="3200" dirty="0">
                <a:solidFill>
                  <a:schemeClr val="bg2">
                    <a:lumMod val="60000"/>
                    <a:lumOff val="40000"/>
                  </a:schemeClr>
                </a:solidFill>
                <a:latin typeface="Poppins Medium" charset="0"/>
                <a:ea typeface="Poppins Medium" charset="0"/>
                <a:cs typeface="Poppins Medium" charset="0"/>
              </a:rPr>
              <a:t>это сопряжённо-транспонированная матрица к </a:t>
            </a:r>
            <a:r>
              <a:rPr lang="en-US" sz="3200" dirty="0" smtClean="0">
                <a:solidFill>
                  <a:schemeClr val="bg2">
                    <a:lumMod val="60000"/>
                    <a:lumOff val="40000"/>
                  </a:schemeClr>
                </a:solidFill>
                <a:latin typeface="Poppins Medium" charset="0"/>
                <a:ea typeface="Poppins Medium" charset="0"/>
                <a:cs typeface="Poppins Medium" charset="0"/>
              </a:rPr>
              <a:t>V</a:t>
            </a:r>
            <a:r>
              <a:rPr lang="en-US" sz="3200" dirty="0">
                <a:solidFill>
                  <a:schemeClr val="bg2">
                    <a:lumMod val="60000"/>
                    <a:lumOff val="40000"/>
                  </a:schemeClr>
                </a:solidFill>
                <a:latin typeface="Poppins Medium" charset="0"/>
                <a:ea typeface="Poppins Medium" charset="0"/>
                <a:cs typeface="Poppins Medium" charset="0"/>
              </a:rPr>
              <a:t>).</a:t>
            </a:r>
            <a:endParaRPr sz="3200" dirty="0">
              <a:solidFill>
                <a:schemeClr val="bg2">
                  <a:lumMod val="60000"/>
                  <a:lumOff val="40000"/>
                </a:schemeClr>
              </a:solidFill>
              <a:latin typeface="Poppins Medium" charset="0"/>
              <a:ea typeface="Poppins Medium" charset="0"/>
              <a:cs typeface="Poppins Medium" charset="0"/>
            </a:endParaRPr>
          </a:p>
        </p:txBody>
      </p:sp>
      <p:sp>
        <p:nvSpPr>
          <p:cNvPr id="11" name="Прямоугольник 10"/>
          <p:cNvSpPr/>
          <p:nvPr/>
        </p:nvSpPr>
        <p:spPr>
          <a:xfrm>
            <a:off x="-686552" y="-593880"/>
            <a:ext cx="25497263" cy="14983341"/>
          </a:xfrm>
          <a:prstGeom prst="rect">
            <a:avLst/>
          </a:prstGeom>
          <a:solidFill>
            <a:schemeClr val="tx2">
              <a:lumMod val="25000"/>
              <a:alpha val="34000"/>
            </a:schemeClr>
          </a:solidFill>
          <a:ln w="3175" cap="flat">
            <a:noFill/>
            <a:miter lim="400000"/>
          </a:ln>
          <a:effectLst>
            <a:glow>
              <a:schemeClr val="accent1">
                <a:alpha val="40000"/>
              </a:schemeClr>
            </a:glow>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0" name="Рисунок 9"/>
          <p:cNvPicPr>
            <a:picLocks noChangeAspect="1"/>
          </p:cNvPicPr>
          <p:nvPr/>
        </p:nvPicPr>
        <p:blipFill>
          <a:blip r:embed="rId4"/>
          <a:stretch>
            <a:fillRect/>
          </a:stretch>
        </p:blipFill>
        <p:spPr>
          <a:xfrm>
            <a:off x="2179339" y="4028529"/>
            <a:ext cx="20103222" cy="4284294"/>
          </a:xfrm>
          <a:prstGeom prst="roundRect">
            <a:avLst>
              <a:gd name="adj" fmla="val 19915"/>
            </a:avLst>
          </a:prstGeom>
          <a:ln>
            <a:noFill/>
          </a:ln>
          <a:effectLst>
            <a:glow rad="1905000">
              <a:schemeClr val="bg2">
                <a:lumMod val="75000"/>
                <a:alpha val="68000"/>
              </a:schemeClr>
            </a:glo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p:cNvGrpSpPr/>
          <p:nvPr/>
        </p:nvGrpSpPr>
        <p:grpSpPr>
          <a:xfrm>
            <a:off x="18679957" y="-2831620"/>
            <a:ext cx="13221358" cy="13221358"/>
            <a:chOff x="-1947748" y="-1947748"/>
            <a:chExt cx="13221357" cy="13221357"/>
          </a:xfrm>
        </p:grpSpPr>
        <p:sp>
          <p:nvSpPr>
            <p:cNvPr id="160" name="Circle"/>
            <p:cNvSpPr/>
            <p:nvPr/>
          </p:nvSpPr>
          <p:spPr>
            <a:xfrm>
              <a:off x="764014" y="764014"/>
              <a:ext cx="7797832" cy="7797833"/>
            </a:xfrm>
            <a:prstGeom prst="ellipse">
              <a:avLst/>
            </a:prstGeom>
            <a:solidFill>
              <a:srgbClr val="2A2E33"/>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61" name="Circle"/>
            <p:cNvSpPr/>
            <p:nvPr/>
          </p:nvSpPr>
          <p:spPr>
            <a:xfrm>
              <a:off x="-1947749" y="-1947749"/>
              <a:ext cx="13221358" cy="13221358"/>
            </a:xfrm>
            <a:prstGeom prst="ellipse">
              <a:avLst/>
            </a:prstGeom>
            <a:noFill/>
            <a:ln w="25400" cap="flat">
              <a:solidFill>
                <a:srgbClr val="41484E"/>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grpSp>
        <p:nvGrpSpPr>
          <p:cNvPr id="3" name="Группа 2"/>
          <p:cNvGrpSpPr/>
          <p:nvPr/>
        </p:nvGrpSpPr>
        <p:grpSpPr>
          <a:xfrm>
            <a:off x="3107798" y="429189"/>
            <a:ext cx="18609809" cy="997088"/>
            <a:chOff x="2887095" y="8435010"/>
            <a:chExt cx="18609809" cy="997088"/>
          </a:xfrm>
        </p:grpSpPr>
        <p:sp>
          <p:nvSpPr>
            <p:cNvPr id="171" name="Line"/>
            <p:cNvSpPr/>
            <p:nvPr/>
          </p:nvSpPr>
          <p:spPr>
            <a:xfrm>
              <a:off x="7770083" y="8933555"/>
              <a:ext cx="13250648" cy="0"/>
            </a:xfrm>
            <a:prstGeom prst="line">
              <a:avLst/>
            </a:prstGeom>
            <a:ln w="25400">
              <a:solidFill>
                <a:srgbClr val="FFFFF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63" name="Line"/>
            <p:cNvSpPr/>
            <p:nvPr/>
          </p:nvSpPr>
          <p:spPr>
            <a:xfrm>
              <a:off x="3568285" y="8933555"/>
              <a:ext cx="17452445" cy="0"/>
            </a:xfrm>
            <a:prstGeom prst="line">
              <a:avLst/>
            </a:prstGeom>
            <a:ln w="25400">
              <a:solidFill>
                <a:srgbClr val="82CBF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2" name="Circle"/>
            <p:cNvSpPr/>
            <p:nvPr/>
          </p:nvSpPr>
          <p:spPr>
            <a:xfrm>
              <a:off x="2887095"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3" name="Circle"/>
            <p:cNvSpPr/>
            <p:nvPr/>
          </p:nvSpPr>
          <p:spPr>
            <a:xfrm>
              <a:off x="20499817"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4" name="Circle"/>
            <p:cNvSpPr/>
            <p:nvPr/>
          </p:nvSpPr>
          <p:spPr>
            <a:xfrm>
              <a:off x="16096636"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5" name="Circle"/>
            <p:cNvSpPr/>
            <p:nvPr/>
          </p:nvSpPr>
          <p:spPr>
            <a:xfrm>
              <a:off x="11693457"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6" name="Circle"/>
            <p:cNvSpPr/>
            <p:nvPr/>
          </p:nvSpPr>
          <p:spPr>
            <a:xfrm>
              <a:off x="7290276"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7" name="1"/>
            <p:cNvSpPr txBox="1"/>
            <p:nvPr/>
          </p:nvSpPr>
          <p:spPr>
            <a:xfrm>
              <a:off x="3107508" y="8730353"/>
              <a:ext cx="607908" cy="4445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t>1</a:t>
              </a:r>
            </a:p>
          </p:txBody>
        </p:sp>
        <p:sp>
          <p:nvSpPr>
            <p:cNvPr id="178" name="2"/>
            <p:cNvSpPr txBox="1"/>
            <p:nvPr/>
          </p:nvSpPr>
          <p:spPr>
            <a:xfrm>
              <a:off x="7447916"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t>2</a:t>
              </a:r>
            </a:p>
          </p:txBody>
        </p:sp>
        <p:sp>
          <p:nvSpPr>
            <p:cNvPr id="179" name="3"/>
            <p:cNvSpPr txBox="1"/>
            <p:nvPr/>
          </p:nvSpPr>
          <p:spPr>
            <a:xfrm>
              <a:off x="11859560"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solidFill>
                    <a:schemeClr val="tx2">
                      <a:lumMod val="25000"/>
                    </a:schemeClr>
                  </a:solidFill>
                </a:rPr>
                <a:t>3</a:t>
              </a:r>
            </a:p>
          </p:txBody>
        </p:sp>
        <p:sp>
          <p:nvSpPr>
            <p:cNvPr id="180" name="4"/>
            <p:cNvSpPr txBox="1"/>
            <p:nvPr/>
          </p:nvSpPr>
          <p:spPr>
            <a:xfrm>
              <a:off x="16258504"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rPr dirty="0">
                  <a:solidFill>
                    <a:schemeClr val="tx2">
                      <a:lumMod val="25000"/>
                    </a:schemeClr>
                  </a:solidFill>
                </a:rPr>
                <a:t>4</a:t>
              </a:r>
            </a:p>
          </p:txBody>
        </p:sp>
        <p:sp>
          <p:nvSpPr>
            <p:cNvPr id="181" name="5"/>
            <p:cNvSpPr txBox="1"/>
            <p:nvPr/>
          </p:nvSpPr>
          <p:spPr>
            <a:xfrm>
              <a:off x="20657448" y="8775632"/>
              <a:ext cx="728379"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rPr dirty="0">
                  <a:solidFill>
                    <a:schemeClr val="tx2">
                      <a:lumMod val="25000"/>
                    </a:schemeClr>
                  </a:solidFill>
                </a:rPr>
                <a:t>5</a:t>
              </a:r>
            </a:p>
          </p:txBody>
        </p:sp>
      </p:grpSp>
      <p:grpSp>
        <p:nvGrpSpPr>
          <p:cNvPr id="2" name="Группа 1"/>
          <p:cNvGrpSpPr/>
          <p:nvPr/>
        </p:nvGrpSpPr>
        <p:grpSpPr>
          <a:xfrm>
            <a:off x="-17507460" y="429189"/>
            <a:ext cx="6699741" cy="6699741"/>
            <a:chOff x="18329512" y="-2519324"/>
            <a:chExt cx="6699741" cy="6699741"/>
          </a:xfrm>
        </p:grpSpPr>
        <p:sp>
          <p:nvSpPr>
            <p:cNvPr id="159" name="Circle"/>
            <p:cNvSpPr/>
            <p:nvPr/>
          </p:nvSpPr>
          <p:spPr>
            <a:xfrm>
              <a:off x="18329512" y="-2519324"/>
              <a:ext cx="6699741" cy="6699741"/>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97" name="Circle"/>
            <p:cNvSpPr/>
            <p:nvPr/>
          </p:nvSpPr>
          <p:spPr>
            <a:xfrm>
              <a:off x="20447361" y="-447824"/>
              <a:ext cx="2556740" cy="2556740"/>
            </a:xfrm>
            <a:prstGeom prst="ellipse">
              <a:avLst/>
            </a:prstGeom>
            <a:solidFill>
              <a:srgbClr val="2A2E33"/>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pic>
        <p:nvPicPr>
          <p:cNvPr id="24" name="Рисунок 23"/>
          <p:cNvPicPr>
            <a:picLocks noChangeAspect="1"/>
          </p:cNvPicPr>
          <p:nvPr/>
        </p:nvPicPr>
        <p:blipFill>
          <a:blip r:embed="rId2"/>
          <a:stretch>
            <a:fillRect/>
          </a:stretch>
        </p:blipFill>
        <p:spPr>
          <a:xfrm>
            <a:off x="3936119" y="1886966"/>
            <a:ext cx="16905673" cy="11502823"/>
          </a:xfrm>
          <a:prstGeom prst="roundRect">
            <a:avLst>
              <a:gd name="adj" fmla="val 10836"/>
            </a:avLst>
          </a:prstGeom>
          <a:solidFill>
            <a:srgbClr val="FFFFFF">
              <a:shade val="85000"/>
            </a:srgbClr>
          </a:solidFill>
          <a:ln>
            <a:noFill/>
          </a:ln>
          <a:effectLst/>
        </p:spPr>
      </p:pic>
    </p:spTree>
    <p:extLst>
      <p:ext uri="{BB962C8B-B14F-4D97-AF65-F5344CB8AC3E}">
        <p14:creationId xmlns:p14="http://schemas.microsoft.com/office/powerpoint/2010/main" val="391704301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p:cNvGrpSpPr/>
          <p:nvPr/>
        </p:nvGrpSpPr>
        <p:grpSpPr>
          <a:xfrm>
            <a:off x="-1307198" y="7239799"/>
            <a:ext cx="13221358" cy="13221358"/>
            <a:chOff x="-1947748" y="-1947748"/>
            <a:chExt cx="13221357" cy="13221357"/>
          </a:xfrm>
        </p:grpSpPr>
        <p:sp>
          <p:nvSpPr>
            <p:cNvPr id="160" name="Circle"/>
            <p:cNvSpPr/>
            <p:nvPr/>
          </p:nvSpPr>
          <p:spPr>
            <a:xfrm>
              <a:off x="764014" y="764014"/>
              <a:ext cx="7797832" cy="7797833"/>
            </a:xfrm>
            <a:prstGeom prst="ellipse">
              <a:avLst/>
            </a:prstGeom>
            <a:solidFill>
              <a:srgbClr val="2A2E33"/>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61" name="Circle"/>
            <p:cNvSpPr/>
            <p:nvPr/>
          </p:nvSpPr>
          <p:spPr>
            <a:xfrm>
              <a:off x="-1947749" y="-1947749"/>
              <a:ext cx="13221358" cy="13221358"/>
            </a:xfrm>
            <a:prstGeom prst="ellipse">
              <a:avLst/>
            </a:prstGeom>
            <a:noFill/>
            <a:ln w="25400" cap="flat">
              <a:solidFill>
                <a:srgbClr val="41484E"/>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grpSp>
        <p:nvGrpSpPr>
          <p:cNvPr id="3" name="Группа 2"/>
          <p:cNvGrpSpPr/>
          <p:nvPr/>
        </p:nvGrpSpPr>
        <p:grpSpPr>
          <a:xfrm>
            <a:off x="3107798" y="429189"/>
            <a:ext cx="18609809" cy="997088"/>
            <a:chOff x="2887095" y="8435010"/>
            <a:chExt cx="18609809" cy="997088"/>
          </a:xfrm>
        </p:grpSpPr>
        <p:sp>
          <p:nvSpPr>
            <p:cNvPr id="171" name="Line"/>
            <p:cNvSpPr/>
            <p:nvPr/>
          </p:nvSpPr>
          <p:spPr>
            <a:xfrm>
              <a:off x="7770083" y="8933555"/>
              <a:ext cx="13250648" cy="0"/>
            </a:xfrm>
            <a:prstGeom prst="line">
              <a:avLst/>
            </a:prstGeom>
            <a:ln w="25400">
              <a:solidFill>
                <a:srgbClr val="FFFFF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63" name="Line"/>
            <p:cNvSpPr/>
            <p:nvPr/>
          </p:nvSpPr>
          <p:spPr>
            <a:xfrm>
              <a:off x="3568285" y="8933555"/>
              <a:ext cx="17452445" cy="0"/>
            </a:xfrm>
            <a:prstGeom prst="line">
              <a:avLst/>
            </a:prstGeom>
            <a:ln w="25400">
              <a:solidFill>
                <a:srgbClr val="82CBF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2" name="Circle"/>
            <p:cNvSpPr/>
            <p:nvPr/>
          </p:nvSpPr>
          <p:spPr>
            <a:xfrm>
              <a:off x="2887095"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3" name="Circle"/>
            <p:cNvSpPr/>
            <p:nvPr/>
          </p:nvSpPr>
          <p:spPr>
            <a:xfrm>
              <a:off x="20499817"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4" name="Circle"/>
            <p:cNvSpPr/>
            <p:nvPr/>
          </p:nvSpPr>
          <p:spPr>
            <a:xfrm>
              <a:off x="16096636"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5" name="Circle"/>
            <p:cNvSpPr/>
            <p:nvPr/>
          </p:nvSpPr>
          <p:spPr>
            <a:xfrm>
              <a:off x="11693457"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6" name="Circle"/>
            <p:cNvSpPr/>
            <p:nvPr/>
          </p:nvSpPr>
          <p:spPr>
            <a:xfrm>
              <a:off x="7290276"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7" name="1"/>
            <p:cNvSpPr txBox="1"/>
            <p:nvPr/>
          </p:nvSpPr>
          <p:spPr>
            <a:xfrm>
              <a:off x="3107508" y="8730353"/>
              <a:ext cx="607908" cy="4445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t>1</a:t>
              </a:r>
            </a:p>
          </p:txBody>
        </p:sp>
        <p:sp>
          <p:nvSpPr>
            <p:cNvPr id="178" name="2"/>
            <p:cNvSpPr txBox="1"/>
            <p:nvPr/>
          </p:nvSpPr>
          <p:spPr>
            <a:xfrm>
              <a:off x="7447916"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t>2</a:t>
              </a:r>
            </a:p>
          </p:txBody>
        </p:sp>
        <p:sp>
          <p:nvSpPr>
            <p:cNvPr id="179" name="3"/>
            <p:cNvSpPr txBox="1"/>
            <p:nvPr/>
          </p:nvSpPr>
          <p:spPr>
            <a:xfrm>
              <a:off x="11859560"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solidFill>
                    <a:schemeClr val="tx2">
                      <a:lumMod val="25000"/>
                    </a:schemeClr>
                  </a:solidFill>
                </a:rPr>
                <a:t>3</a:t>
              </a:r>
            </a:p>
          </p:txBody>
        </p:sp>
        <p:sp>
          <p:nvSpPr>
            <p:cNvPr id="180" name="4"/>
            <p:cNvSpPr txBox="1"/>
            <p:nvPr/>
          </p:nvSpPr>
          <p:spPr>
            <a:xfrm>
              <a:off x="16258504"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rPr dirty="0">
                  <a:solidFill>
                    <a:schemeClr val="tx2">
                      <a:lumMod val="25000"/>
                    </a:schemeClr>
                  </a:solidFill>
                </a:rPr>
                <a:t>4</a:t>
              </a:r>
            </a:p>
          </p:txBody>
        </p:sp>
        <p:sp>
          <p:nvSpPr>
            <p:cNvPr id="181" name="5"/>
            <p:cNvSpPr txBox="1"/>
            <p:nvPr/>
          </p:nvSpPr>
          <p:spPr>
            <a:xfrm>
              <a:off x="20657448" y="8775632"/>
              <a:ext cx="728379"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rPr dirty="0">
                  <a:solidFill>
                    <a:schemeClr val="tx2">
                      <a:lumMod val="25000"/>
                    </a:schemeClr>
                  </a:solidFill>
                </a:rPr>
                <a:t>5</a:t>
              </a:r>
            </a:p>
          </p:txBody>
        </p:sp>
      </p:grpSp>
      <p:grpSp>
        <p:nvGrpSpPr>
          <p:cNvPr id="2" name="Группа 1"/>
          <p:cNvGrpSpPr/>
          <p:nvPr/>
        </p:nvGrpSpPr>
        <p:grpSpPr>
          <a:xfrm>
            <a:off x="-17507460" y="429189"/>
            <a:ext cx="6699741" cy="6699741"/>
            <a:chOff x="18329512" y="-2519324"/>
            <a:chExt cx="6699741" cy="6699741"/>
          </a:xfrm>
        </p:grpSpPr>
        <p:sp>
          <p:nvSpPr>
            <p:cNvPr id="159" name="Circle"/>
            <p:cNvSpPr/>
            <p:nvPr/>
          </p:nvSpPr>
          <p:spPr>
            <a:xfrm>
              <a:off x="18329512" y="-2519324"/>
              <a:ext cx="6699741" cy="6699741"/>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97" name="Circle"/>
            <p:cNvSpPr/>
            <p:nvPr/>
          </p:nvSpPr>
          <p:spPr>
            <a:xfrm>
              <a:off x="20447361" y="-447824"/>
              <a:ext cx="2556740" cy="2556740"/>
            </a:xfrm>
            <a:prstGeom prst="ellipse">
              <a:avLst/>
            </a:prstGeom>
            <a:solidFill>
              <a:srgbClr val="2A2E33"/>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pic>
        <p:nvPicPr>
          <p:cNvPr id="25" name="Рисунок 24"/>
          <p:cNvPicPr>
            <a:picLocks noChangeAspect="1"/>
          </p:cNvPicPr>
          <p:nvPr/>
        </p:nvPicPr>
        <p:blipFill>
          <a:blip r:embed="rId2"/>
          <a:stretch>
            <a:fillRect/>
          </a:stretch>
        </p:blipFill>
        <p:spPr>
          <a:xfrm>
            <a:off x="3940371" y="1886966"/>
            <a:ext cx="16901422" cy="11502823"/>
          </a:xfrm>
          <a:prstGeom prst="roundRect">
            <a:avLst>
              <a:gd name="adj" fmla="val 10428"/>
            </a:avLst>
          </a:prstGeom>
          <a:solidFill>
            <a:srgbClr val="FFFFFF">
              <a:shade val="85000"/>
            </a:srgbClr>
          </a:solidFill>
          <a:ln>
            <a:noFill/>
          </a:ln>
          <a:effectLst/>
        </p:spPr>
      </p:pic>
    </p:spTree>
    <p:extLst>
      <p:ext uri="{BB962C8B-B14F-4D97-AF65-F5344CB8AC3E}">
        <p14:creationId xmlns:p14="http://schemas.microsoft.com/office/powerpoint/2010/main" val="7619995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p:cNvGrpSpPr/>
          <p:nvPr/>
        </p:nvGrpSpPr>
        <p:grpSpPr>
          <a:xfrm>
            <a:off x="-8769074" y="872791"/>
            <a:ext cx="13221358" cy="13221358"/>
            <a:chOff x="-1947748" y="-1947748"/>
            <a:chExt cx="13221357" cy="13221357"/>
          </a:xfrm>
        </p:grpSpPr>
        <p:sp>
          <p:nvSpPr>
            <p:cNvPr id="26" name="Circle"/>
            <p:cNvSpPr/>
            <p:nvPr/>
          </p:nvSpPr>
          <p:spPr>
            <a:xfrm>
              <a:off x="764014" y="764014"/>
              <a:ext cx="7797832" cy="7797833"/>
            </a:xfrm>
            <a:prstGeom prst="ellipse">
              <a:avLst/>
            </a:prstGeom>
            <a:solidFill>
              <a:srgbClr val="2A2E33"/>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27" name="Circle"/>
            <p:cNvSpPr/>
            <p:nvPr/>
          </p:nvSpPr>
          <p:spPr>
            <a:xfrm>
              <a:off x="-1947749" y="-1947749"/>
              <a:ext cx="13221358" cy="13221358"/>
            </a:xfrm>
            <a:prstGeom prst="ellipse">
              <a:avLst/>
            </a:prstGeom>
            <a:noFill/>
            <a:ln w="25400" cap="flat">
              <a:solidFill>
                <a:srgbClr val="41484E"/>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grpSp>
        <p:nvGrpSpPr>
          <p:cNvPr id="162" name="Group"/>
          <p:cNvGrpSpPr/>
          <p:nvPr/>
        </p:nvGrpSpPr>
        <p:grpSpPr>
          <a:xfrm>
            <a:off x="18069342" y="5057429"/>
            <a:ext cx="13221358" cy="13221358"/>
            <a:chOff x="-1947748" y="-1947748"/>
            <a:chExt cx="13221357" cy="13221357"/>
          </a:xfrm>
        </p:grpSpPr>
        <p:sp>
          <p:nvSpPr>
            <p:cNvPr id="160" name="Circle"/>
            <p:cNvSpPr/>
            <p:nvPr/>
          </p:nvSpPr>
          <p:spPr>
            <a:xfrm>
              <a:off x="764014" y="764014"/>
              <a:ext cx="7797832" cy="7797833"/>
            </a:xfrm>
            <a:prstGeom prst="ellipse">
              <a:avLst/>
            </a:prstGeom>
            <a:solidFill>
              <a:srgbClr val="2A2E33"/>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61" name="Circle"/>
            <p:cNvSpPr/>
            <p:nvPr/>
          </p:nvSpPr>
          <p:spPr>
            <a:xfrm>
              <a:off x="-1947749" y="-1947749"/>
              <a:ext cx="13221358" cy="13221358"/>
            </a:xfrm>
            <a:prstGeom prst="ellipse">
              <a:avLst/>
            </a:prstGeom>
            <a:noFill/>
            <a:ln w="25400" cap="flat">
              <a:solidFill>
                <a:srgbClr val="41484E"/>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grpSp>
        <p:nvGrpSpPr>
          <p:cNvPr id="3" name="Группа 2"/>
          <p:cNvGrpSpPr/>
          <p:nvPr/>
        </p:nvGrpSpPr>
        <p:grpSpPr>
          <a:xfrm>
            <a:off x="3107798" y="429189"/>
            <a:ext cx="18609809" cy="997088"/>
            <a:chOff x="2887095" y="8435010"/>
            <a:chExt cx="18609809" cy="997088"/>
          </a:xfrm>
        </p:grpSpPr>
        <p:sp>
          <p:nvSpPr>
            <p:cNvPr id="171" name="Line"/>
            <p:cNvSpPr/>
            <p:nvPr/>
          </p:nvSpPr>
          <p:spPr>
            <a:xfrm>
              <a:off x="7770083" y="8933555"/>
              <a:ext cx="13250648" cy="0"/>
            </a:xfrm>
            <a:prstGeom prst="line">
              <a:avLst/>
            </a:prstGeom>
            <a:ln w="25400">
              <a:solidFill>
                <a:srgbClr val="FFFFF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63" name="Line"/>
            <p:cNvSpPr/>
            <p:nvPr/>
          </p:nvSpPr>
          <p:spPr>
            <a:xfrm>
              <a:off x="3568285" y="8933555"/>
              <a:ext cx="17452445" cy="0"/>
            </a:xfrm>
            <a:prstGeom prst="line">
              <a:avLst/>
            </a:prstGeom>
            <a:ln w="25400">
              <a:solidFill>
                <a:srgbClr val="82CBF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2" name="Circle"/>
            <p:cNvSpPr/>
            <p:nvPr/>
          </p:nvSpPr>
          <p:spPr>
            <a:xfrm>
              <a:off x="2887095"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3" name="Circle"/>
            <p:cNvSpPr/>
            <p:nvPr/>
          </p:nvSpPr>
          <p:spPr>
            <a:xfrm>
              <a:off x="20499817"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4" name="Circle"/>
            <p:cNvSpPr/>
            <p:nvPr/>
          </p:nvSpPr>
          <p:spPr>
            <a:xfrm>
              <a:off x="16096636"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5" name="Circle"/>
            <p:cNvSpPr/>
            <p:nvPr/>
          </p:nvSpPr>
          <p:spPr>
            <a:xfrm>
              <a:off x="11693457"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6" name="Circle"/>
            <p:cNvSpPr/>
            <p:nvPr/>
          </p:nvSpPr>
          <p:spPr>
            <a:xfrm>
              <a:off x="7290276"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7" name="1"/>
            <p:cNvSpPr txBox="1"/>
            <p:nvPr/>
          </p:nvSpPr>
          <p:spPr>
            <a:xfrm>
              <a:off x="3107508" y="8730353"/>
              <a:ext cx="607908" cy="4445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t>1</a:t>
              </a:r>
            </a:p>
          </p:txBody>
        </p:sp>
        <p:sp>
          <p:nvSpPr>
            <p:cNvPr id="178" name="2"/>
            <p:cNvSpPr txBox="1"/>
            <p:nvPr/>
          </p:nvSpPr>
          <p:spPr>
            <a:xfrm>
              <a:off x="7447916"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t>2</a:t>
              </a:r>
            </a:p>
          </p:txBody>
        </p:sp>
        <p:sp>
          <p:nvSpPr>
            <p:cNvPr id="179" name="3"/>
            <p:cNvSpPr txBox="1"/>
            <p:nvPr/>
          </p:nvSpPr>
          <p:spPr>
            <a:xfrm>
              <a:off x="11859560"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solidFill>
                    <a:schemeClr val="tx2">
                      <a:lumMod val="25000"/>
                    </a:schemeClr>
                  </a:solidFill>
                </a:rPr>
                <a:t>3</a:t>
              </a:r>
            </a:p>
          </p:txBody>
        </p:sp>
        <p:sp>
          <p:nvSpPr>
            <p:cNvPr id="180" name="4"/>
            <p:cNvSpPr txBox="1"/>
            <p:nvPr/>
          </p:nvSpPr>
          <p:spPr>
            <a:xfrm>
              <a:off x="16258504" y="8775632"/>
              <a:ext cx="728380"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rPr dirty="0">
                  <a:solidFill>
                    <a:schemeClr val="tx2">
                      <a:lumMod val="25000"/>
                    </a:schemeClr>
                  </a:solidFill>
                </a:rPr>
                <a:t>4</a:t>
              </a:r>
            </a:p>
          </p:txBody>
        </p:sp>
        <p:sp>
          <p:nvSpPr>
            <p:cNvPr id="181" name="5"/>
            <p:cNvSpPr txBox="1"/>
            <p:nvPr/>
          </p:nvSpPr>
          <p:spPr>
            <a:xfrm>
              <a:off x="20657448" y="8775632"/>
              <a:ext cx="728379"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rPr dirty="0">
                  <a:solidFill>
                    <a:schemeClr val="tx2">
                      <a:lumMod val="25000"/>
                    </a:schemeClr>
                  </a:solidFill>
                </a:rPr>
                <a:t>5</a:t>
              </a:r>
            </a:p>
          </p:txBody>
        </p:sp>
      </p:grpSp>
      <p:grpSp>
        <p:nvGrpSpPr>
          <p:cNvPr id="2" name="Группа 1"/>
          <p:cNvGrpSpPr/>
          <p:nvPr/>
        </p:nvGrpSpPr>
        <p:grpSpPr>
          <a:xfrm>
            <a:off x="-17507460" y="429189"/>
            <a:ext cx="6699741" cy="6699741"/>
            <a:chOff x="18329512" y="-2519324"/>
            <a:chExt cx="6699741" cy="6699741"/>
          </a:xfrm>
        </p:grpSpPr>
        <p:sp>
          <p:nvSpPr>
            <p:cNvPr id="159" name="Circle"/>
            <p:cNvSpPr/>
            <p:nvPr/>
          </p:nvSpPr>
          <p:spPr>
            <a:xfrm>
              <a:off x="18329512" y="-2519324"/>
              <a:ext cx="6699741" cy="6699741"/>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97" name="Circle"/>
            <p:cNvSpPr/>
            <p:nvPr/>
          </p:nvSpPr>
          <p:spPr>
            <a:xfrm>
              <a:off x="20447361" y="-447824"/>
              <a:ext cx="2556740" cy="2556740"/>
            </a:xfrm>
            <a:prstGeom prst="ellipse">
              <a:avLst/>
            </a:prstGeom>
            <a:solidFill>
              <a:srgbClr val="2A2E33"/>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pic>
        <p:nvPicPr>
          <p:cNvPr id="24" name="Рисунок 23"/>
          <p:cNvPicPr>
            <a:picLocks noChangeAspect="1"/>
          </p:cNvPicPr>
          <p:nvPr/>
        </p:nvPicPr>
        <p:blipFill>
          <a:blip r:embed="rId2"/>
          <a:stretch>
            <a:fillRect/>
          </a:stretch>
        </p:blipFill>
        <p:spPr>
          <a:xfrm>
            <a:off x="3936119" y="1886965"/>
            <a:ext cx="16905674" cy="11502824"/>
          </a:xfrm>
          <a:prstGeom prst="roundRect">
            <a:avLst>
              <a:gd name="adj" fmla="val 10235"/>
            </a:avLst>
          </a:prstGeom>
          <a:solidFill>
            <a:srgbClr val="FFFFFF">
              <a:shade val="85000"/>
            </a:srgbClr>
          </a:solidFill>
          <a:ln>
            <a:noFill/>
          </a:ln>
          <a:effectLst/>
        </p:spPr>
      </p:pic>
    </p:spTree>
    <p:extLst>
      <p:ext uri="{BB962C8B-B14F-4D97-AF65-F5344CB8AC3E}">
        <p14:creationId xmlns:p14="http://schemas.microsoft.com/office/powerpoint/2010/main" val="84414097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ircle"/>
          <p:cNvSpPr/>
          <p:nvPr/>
        </p:nvSpPr>
        <p:spPr>
          <a:xfrm>
            <a:off x="-6382550" y="4609583"/>
            <a:ext cx="12787265" cy="12787265"/>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51" name="Circle"/>
          <p:cNvSpPr/>
          <p:nvPr/>
        </p:nvSpPr>
        <p:spPr>
          <a:xfrm>
            <a:off x="8216681" y="3917068"/>
            <a:ext cx="20141356" cy="20141356"/>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52" name="Circle"/>
          <p:cNvSpPr/>
          <p:nvPr/>
        </p:nvSpPr>
        <p:spPr>
          <a:xfrm>
            <a:off x="-3877502" y="7114631"/>
            <a:ext cx="7777171" cy="7777171"/>
          </a:xfrm>
          <a:prstGeom prst="ellipse">
            <a:avLst/>
          </a:prstGeom>
          <a:solidFill>
            <a:srgbClr val="2A2E33"/>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53" name="Circle"/>
          <p:cNvSpPr/>
          <p:nvPr/>
        </p:nvSpPr>
        <p:spPr>
          <a:xfrm>
            <a:off x="18425320" y="-4219204"/>
            <a:ext cx="9623958" cy="9623958"/>
          </a:xfrm>
          <a:prstGeom prst="ellipse">
            <a:avLst/>
          </a:prstGeom>
          <a:solidFill>
            <a:srgbClr val="2A2E33"/>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54" name="Circle"/>
          <p:cNvSpPr/>
          <p:nvPr/>
        </p:nvSpPr>
        <p:spPr>
          <a:xfrm>
            <a:off x="11881026" y="7581414"/>
            <a:ext cx="12812666" cy="12812665"/>
          </a:xfrm>
          <a:prstGeom prst="ellipse">
            <a:avLst/>
          </a:prstGeom>
          <a:solidFill>
            <a:srgbClr val="51A7DD"/>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55" name="Circle"/>
          <p:cNvSpPr/>
          <p:nvPr/>
        </p:nvSpPr>
        <p:spPr>
          <a:xfrm>
            <a:off x="17257335" y="-5162139"/>
            <a:ext cx="11509826" cy="11509827"/>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61" name="Thank you!"/>
          <p:cNvSpPr txBox="1"/>
          <p:nvPr/>
        </p:nvSpPr>
        <p:spPr>
          <a:xfrm>
            <a:off x="966194" y="1738543"/>
            <a:ext cx="15772853" cy="19303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Autofit/>
          </a:bodyPr>
          <a:lstStyle>
            <a:lvl1pPr algn="l">
              <a:lnSpc>
                <a:spcPct val="70000"/>
              </a:lnSpc>
              <a:defRPr sz="7200">
                <a:solidFill>
                  <a:srgbClr val="F4F5F7"/>
                </a:solidFill>
                <a:latin typeface="Poppins Medium"/>
                <a:ea typeface="Poppins Medium"/>
                <a:cs typeface="Poppins Medium"/>
                <a:sym typeface="Poppins Medium"/>
              </a:defRPr>
            </a:lvl1pPr>
          </a:lstStyle>
          <a:p>
            <a:r>
              <a:rPr lang="ru-RU" sz="19900" dirty="0" smtClean="0"/>
              <a:t>Спасибо за внимание</a:t>
            </a:r>
            <a:endParaRPr sz="19900" dirty="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ectangle"/>
          <p:cNvSpPr/>
          <p:nvPr/>
        </p:nvSpPr>
        <p:spPr>
          <a:xfrm rot="2848769">
            <a:off x="-10122621" y="-10523525"/>
            <a:ext cx="12191815" cy="31438812"/>
          </a:xfrm>
          <a:prstGeom prst="rect">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5" name="Рисунок 4"/>
          <p:cNvPicPr>
            <a:picLocks noChangeAspect="1"/>
          </p:cNvPicPr>
          <p:nvPr/>
        </p:nvPicPr>
        <p:blipFill rotWithShape="1">
          <a:blip r:embed="rId2"/>
          <a:srcRect b="14947"/>
          <a:stretch/>
        </p:blipFill>
        <p:spPr>
          <a:xfrm>
            <a:off x="8615470" y="3281348"/>
            <a:ext cx="13452050" cy="10434652"/>
          </a:xfrm>
          <a:prstGeom prst="roundRect">
            <a:avLst>
              <a:gd name="adj" fmla="val 8594"/>
            </a:avLst>
          </a:prstGeom>
          <a:solidFill>
            <a:srgbClr val="FFFFFF">
              <a:shade val="85000"/>
            </a:srgbClr>
          </a:solidFill>
          <a:ln>
            <a:noFill/>
          </a:ln>
          <a:effectLst/>
        </p:spPr>
      </p:pic>
      <p:pic>
        <p:nvPicPr>
          <p:cNvPr id="3" name="Рисунок 2"/>
          <p:cNvPicPr>
            <a:picLocks noChangeAspect="1"/>
          </p:cNvPicPr>
          <p:nvPr/>
        </p:nvPicPr>
        <p:blipFill>
          <a:blip r:embed="rId3"/>
          <a:stretch>
            <a:fillRect/>
          </a:stretch>
        </p:blipFill>
        <p:spPr>
          <a:xfrm>
            <a:off x="0" y="324312"/>
            <a:ext cx="13676964" cy="3073520"/>
          </a:xfrm>
          <a:prstGeom prst="rect">
            <a:avLst/>
          </a:prstGeom>
          <a:effectLst/>
        </p:spPr>
      </p:pic>
    </p:spTree>
    <p:extLst>
      <p:ext uri="{BB962C8B-B14F-4D97-AF65-F5344CB8AC3E}">
        <p14:creationId xmlns:p14="http://schemas.microsoft.com/office/powerpoint/2010/main" val="12308781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p:cNvSpPr/>
          <p:nvPr/>
        </p:nvSpPr>
        <p:spPr>
          <a:xfrm>
            <a:off x="-45508" y="-14297"/>
            <a:ext cx="24475016" cy="13744594"/>
          </a:xfrm>
          <a:prstGeom prst="rect">
            <a:avLst/>
          </a:prstGeom>
          <a:solidFill>
            <a:srgbClr val="51A7DD"/>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4" name="Circle"/>
          <p:cNvSpPr/>
          <p:nvPr/>
        </p:nvSpPr>
        <p:spPr>
          <a:xfrm>
            <a:off x="-2424704" y="-2337098"/>
            <a:ext cx="10430599" cy="1043059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5" name="01"/>
          <p:cNvSpPr txBox="1"/>
          <p:nvPr/>
        </p:nvSpPr>
        <p:spPr>
          <a:xfrm>
            <a:off x="1888453" y="2242221"/>
            <a:ext cx="8133726" cy="377026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lnSpc>
                <a:spcPct val="80000"/>
              </a:lnSpc>
              <a:defRPr sz="30000" b="1">
                <a:solidFill>
                  <a:srgbClr val="51A7DD"/>
                </a:solidFill>
              </a:defRPr>
            </a:lvl1pPr>
          </a:lstStyle>
          <a:p>
            <a:r>
              <a:rPr dirty="0" smtClean="0"/>
              <a:t>0</a:t>
            </a:r>
            <a:r>
              <a:rPr lang="en-US" dirty="0" smtClean="0"/>
              <a:t>2</a:t>
            </a:r>
            <a:endParaRPr dirty="0"/>
          </a:p>
        </p:txBody>
      </p:sp>
      <p:sp>
        <p:nvSpPr>
          <p:cNvPr id="76" name="Circle"/>
          <p:cNvSpPr/>
          <p:nvPr/>
        </p:nvSpPr>
        <p:spPr>
          <a:xfrm>
            <a:off x="20267110" y="1454538"/>
            <a:ext cx="6172842" cy="6172843"/>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7" name="Circle"/>
          <p:cNvSpPr/>
          <p:nvPr/>
        </p:nvSpPr>
        <p:spPr>
          <a:xfrm>
            <a:off x="18076176" y="-736396"/>
            <a:ext cx="10554710" cy="10554711"/>
          </a:xfrm>
          <a:prstGeom prst="ellipse">
            <a:avLst/>
          </a:prstGeom>
          <a:ln w="25400">
            <a:solidFill>
              <a:srgbClr val="82CBF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8" name="Section Breaks"/>
          <p:cNvSpPr txBox="1"/>
          <p:nvPr/>
        </p:nvSpPr>
        <p:spPr>
          <a:xfrm>
            <a:off x="7169697" y="10365469"/>
            <a:ext cx="16945158" cy="250779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Autofit/>
          </a:bodyPr>
          <a:lstStyle>
            <a:lvl1pPr algn="l">
              <a:lnSpc>
                <a:spcPct val="80000"/>
              </a:lnSpc>
              <a:defRPr sz="10000" b="1">
                <a:solidFill>
                  <a:srgbClr val="34393D"/>
                </a:solidFill>
              </a:defRPr>
            </a:lvl1pPr>
          </a:lstStyle>
          <a:p>
            <a:r>
              <a:rPr lang="ru-RU" sz="20800" dirty="0" smtClean="0"/>
              <a:t>Вычисления</a:t>
            </a:r>
            <a:endParaRPr sz="20800" dirty="0"/>
          </a:p>
        </p:txBody>
      </p:sp>
      <p:sp>
        <p:nvSpPr>
          <p:cNvPr id="81" name="Circle"/>
          <p:cNvSpPr/>
          <p:nvPr/>
        </p:nvSpPr>
        <p:spPr>
          <a:xfrm>
            <a:off x="2131790" y="11910195"/>
            <a:ext cx="2860610" cy="2860610"/>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2" name="Circle"/>
          <p:cNvSpPr/>
          <p:nvPr/>
        </p:nvSpPr>
        <p:spPr>
          <a:xfrm>
            <a:off x="218968" y="9997374"/>
            <a:ext cx="6686253" cy="6686252"/>
          </a:xfrm>
          <a:prstGeom prst="ellipse">
            <a:avLst/>
          </a:prstGeom>
          <a:ln w="25400">
            <a:solidFill>
              <a:srgbClr val="82CBF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143866889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Группа 11"/>
          <p:cNvGrpSpPr/>
          <p:nvPr/>
        </p:nvGrpSpPr>
        <p:grpSpPr>
          <a:xfrm>
            <a:off x="8109744" y="0"/>
            <a:ext cx="8164512" cy="6871198"/>
            <a:chOff x="8109744" y="0"/>
            <a:chExt cx="8164512" cy="6871198"/>
          </a:xfrm>
        </p:grpSpPr>
        <p:sp>
          <p:nvSpPr>
            <p:cNvPr id="9" name="Прямоугольник 8"/>
            <p:cNvSpPr/>
            <p:nvPr/>
          </p:nvSpPr>
          <p:spPr>
            <a:xfrm>
              <a:off x="8109744" y="0"/>
              <a:ext cx="8164512" cy="6871198"/>
            </a:xfrm>
            <a:prstGeom prst="rect">
              <a:avLst/>
            </a:prstGeom>
            <a:solidFill>
              <a:srgbClr val="FFFFFF"/>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43" name="Lorem Ipsum is simply dummy text of the printing and typesetting industry. Lorem Ipsum has been the industry's standard dummy text ever since the 1500s"/>
            <p:cNvSpPr txBox="1"/>
            <p:nvPr/>
          </p:nvSpPr>
          <p:spPr>
            <a:xfrm>
              <a:off x="9451188" y="423900"/>
              <a:ext cx="5512581" cy="57001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50000"/>
                    </a:schemeClr>
                  </a:solidFill>
                  <a:latin typeface="Poppins Medium" charset="0"/>
                  <a:ea typeface="Poppins Medium" charset="0"/>
                  <a:cs typeface="Poppins Medium" charset="0"/>
                </a:rPr>
                <a:t>Находим матрицу</a:t>
              </a:r>
              <a:r>
                <a:rPr lang="en-US" sz="2800" dirty="0" smtClean="0">
                  <a:solidFill>
                    <a:schemeClr val="tx2">
                      <a:lumMod val="50000"/>
                    </a:schemeClr>
                  </a:solidFill>
                  <a:latin typeface="Poppins Medium" charset="0"/>
                  <a:ea typeface="Poppins Medium" charset="0"/>
                  <a:cs typeface="Poppins Medium" charset="0"/>
                </a:rPr>
                <a:t> U</a:t>
              </a:r>
              <a:r>
                <a:rPr lang="ru-RU" sz="2800" dirty="0" smtClean="0">
                  <a:solidFill>
                    <a:schemeClr val="tx2">
                      <a:lumMod val="50000"/>
                    </a:schemeClr>
                  </a:solidFill>
                  <a:latin typeface="Poppins Medium" charset="0"/>
                  <a:ea typeface="Poppins Medium" charset="0"/>
                  <a:cs typeface="Poppins Medium" charset="0"/>
                </a:rPr>
                <a:t> </a:t>
              </a:r>
              <a:endParaRPr sz="2800" dirty="0">
                <a:solidFill>
                  <a:schemeClr val="tx2">
                    <a:lumMod val="50000"/>
                  </a:schemeClr>
                </a:solidFill>
                <a:latin typeface="Poppins Medium" charset="0"/>
                <a:ea typeface="Poppins Medium" charset="0"/>
                <a:cs typeface="Poppins Medium" charset="0"/>
              </a:endParaRPr>
            </a:p>
          </p:txBody>
        </p:sp>
        <p:pic>
          <p:nvPicPr>
            <p:cNvPr id="7" name="Рисунок 6"/>
            <p:cNvPicPr>
              <a:picLocks noChangeAspect="1"/>
            </p:cNvPicPr>
            <p:nvPr/>
          </p:nvPicPr>
          <p:blipFill>
            <a:blip r:embed="rId3"/>
            <a:stretch>
              <a:fillRect/>
            </a:stretch>
          </p:blipFill>
          <p:spPr>
            <a:xfrm>
              <a:off x="8381634" y="2696307"/>
              <a:ext cx="7562618" cy="1927726"/>
            </a:xfrm>
            <a:prstGeom prst="rect">
              <a:avLst/>
            </a:prstGeom>
          </p:spPr>
        </p:pic>
      </p:grpSp>
      <p:grpSp>
        <p:nvGrpSpPr>
          <p:cNvPr id="14" name="Группа 13"/>
          <p:cNvGrpSpPr/>
          <p:nvPr/>
        </p:nvGrpSpPr>
        <p:grpSpPr>
          <a:xfrm>
            <a:off x="16274256" y="0"/>
            <a:ext cx="8109744" cy="6871198"/>
            <a:chOff x="16274256" y="0"/>
            <a:chExt cx="8109744" cy="6871198"/>
          </a:xfrm>
        </p:grpSpPr>
        <p:sp>
          <p:nvSpPr>
            <p:cNvPr id="13" name="Прямоугольник 12"/>
            <p:cNvSpPr/>
            <p:nvPr/>
          </p:nvSpPr>
          <p:spPr>
            <a:xfrm>
              <a:off x="16274256" y="0"/>
              <a:ext cx="8109744" cy="687119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028" name="Picture 4" descr="https://miro.medium.com/max/121/1*OUnqg479Fwqy-g_kU-493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40885" y="825536"/>
              <a:ext cx="3674587" cy="14395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215/1*lE0qLizoEA0fT6YUQSzkz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21903" y="3990043"/>
              <a:ext cx="6382894" cy="17070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Группа 14"/>
          <p:cNvGrpSpPr/>
          <p:nvPr/>
        </p:nvGrpSpPr>
        <p:grpSpPr>
          <a:xfrm>
            <a:off x="-90407" y="6837352"/>
            <a:ext cx="8230313" cy="6931753"/>
            <a:chOff x="-90407" y="6837352"/>
            <a:chExt cx="8230313" cy="6931753"/>
          </a:xfrm>
        </p:grpSpPr>
        <p:pic>
          <p:nvPicPr>
            <p:cNvPr id="11" name="Рисунок 10"/>
            <p:cNvPicPr>
              <a:picLocks noChangeAspect="1"/>
            </p:cNvPicPr>
            <p:nvPr/>
          </p:nvPicPr>
          <p:blipFill>
            <a:blip r:embed="rId6"/>
            <a:stretch>
              <a:fillRect/>
            </a:stretch>
          </p:blipFill>
          <p:spPr>
            <a:xfrm>
              <a:off x="-90407" y="6837352"/>
              <a:ext cx="8230313" cy="6931753"/>
            </a:xfrm>
            <a:prstGeom prst="rect">
              <a:avLst/>
            </a:prstGeom>
          </p:spPr>
        </p:pic>
        <p:pic>
          <p:nvPicPr>
            <p:cNvPr id="1034" name="Picture 10" descr="https://miro.medium.com/max/369/0*EWT0glVlwjv1Qrrh.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503" y="9200518"/>
              <a:ext cx="7324537" cy="2259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Группа 16"/>
          <p:cNvGrpSpPr/>
          <p:nvPr/>
        </p:nvGrpSpPr>
        <p:grpSpPr>
          <a:xfrm>
            <a:off x="8109744" y="6871197"/>
            <a:ext cx="8164512" cy="6897908"/>
            <a:chOff x="8109744" y="6871197"/>
            <a:chExt cx="8164512" cy="6897908"/>
          </a:xfrm>
        </p:grpSpPr>
        <p:sp>
          <p:nvSpPr>
            <p:cNvPr id="16" name="Прямоугольник 15"/>
            <p:cNvSpPr/>
            <p:nvPr/>
          </p:nvSpPr>
          <p:spPr>
            <a:xfrm>
              <a:off x="8109744" y="6871197"/>
              <a:ext cx="8164512" cy="689790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036" name="Picture 12" descr="https://miro.medium.com/max/866/1*8CpQG9mcdZ0Io5fe80uu_g.png"/>
            <p:cNvPicPr>
              <a:picLocks noChangeAspect="1" noChangeArrowheads="1"/>
            </p:cNvPicPr>
            <p:nvPr/>
          </p:nvPicPr>
          <p:blipFill rotWithShape="1">
            <a:blip r:embed="rId8">
              <a:extLst>
                <a:ext uri="{28A0092B-C50C-407E-A947-70E740481C1C}">
                  <a14:useLocalDpi xmlns:a14="http://schemas.microsoft.com/office/drawing/2010/main" val="0"/>
                </a:ext>
              </a:extLst>
            </a:blip>
            <a:srcRect t="10012" r="49300"/>
            <a:stretch/>
          </p:blipFill>
          <p:spPr bwMode="auto">
            <a:xfrm>
              <a:off x="8198298" y="7795677"/>
              <a:ext cx="7992959" cy="77791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miro.medium.com/max/866/1*8CpQG9mcdZ0Io5fe80uu_g.png"/>
            <p:cNvPicPr>
              <a:picLocks noChangeAspect="1" noChangeArrowheads="1"/>
            </p:cNvPicPr>
            <p:nvPr/>
          </p:nvPicPr>
          <p:blipFill rotWithShape="1">
            <a:blip r:embed="rId8">
              <a:extLst>
                <a:ext uri="{28A0092B-C50C-407E-A947-70E740481C1C}">
                  <a14:useLocalDpi xmlns:a14="http://schemas.microsoft.com/office/drawing/2010/main" val="0"/>
                </a:ext>
              </a:extLst>
            </a:blip>
            <a:srcRect l="51416" t="19377"/>
            <a:stretch/>
          </p:blipFill>
          <p:spPr bwMode="auto">
            <a:xfrm>
              <a:off x="8198298" y="8872754"/>
              <a:ext cx="7203968" cy="655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miro.medium.com/max/178/1*h2MDyYEUfOVrATG7KTmSr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56512" y="10093885"/>
              <a:ext cx="5887540" cy="3109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Группа 17"/>
          <p:cNvGrpSpPr/>
          <p:nvPr/>
        </p:nvGrpSpPr>
        <p:grpSpPr>
          <a:xfrm>
            <a:off x="16213971" y="6871198"/>
            <a:ext cx="8230313" cy="6931753"/>
            <a:chOff x="16213971" y="6871198"/>
            <a:chExt cx="8230313" cy="6931753"/>
          </a:xfrm>
        </p:grpSpPr>
        <p:pic>
          <p:nvPicPr>
            <p:cNvPr id="10" name="Рисунок 9"/>
            <p:cNvPicPr>
              <a:picLocks noChangeAspect="1"/>
            </p:cNvPicPr>
            <p:nvPr/>
          </p:nvPicPr>
          <p:blipFill>
            <a:blip r:embed="rId6"/>
            <a:stretch>
              <a:fillRect/>
            </a:stretch>
          </p:blipFill>
          <p:spPr>
            <a:xfrm>
              <a:off x="16213971" y="6871198"/>
              <a:ext cx="8230313" cy="6931753"/>
            </a:xfrm>
            <a:prstGeom prst="rect">
              <a:avLst/>
            </a:prstGeom>
          </p:spPr>
        </p:pic>
        <p:pic>
          <p:nvPicPr>
            <p:cNvPr id="1042" name="Picture 18" descr="https://miro.medium.com/max/238/1*bPY-pIqmqNvDPbd8uh1Htw.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421281" y="6954032"/>
              <a:ext cx="3207839" cy="86105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miro.medium.com/max/236/1*2IzF3h3zwH3Yhjb7-dt-H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729473" y="6986180"/>
              <a:ext cx="2886688" cy="80949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miro.medium.com/max/649/1*FlKTGfKGCe7_JKuQaSUTBQ.png"/>
            <p:cNvPicPr>
              <a:picLocks noChangeAspect="1" noChangeArrowheads="1"/>
            </p:cNvPicPr>
            <p:nvPr/>
          </p:nvPicPr>
          <p:blipFill rotWithShape="1">
            <a:blip r:embed="rId12">
              <a:extLst>
                <a:ext uri="{28A0092B-C50C-407E-A947-70E740481C1C}">
                  <a14:useLocalDpi xmlns:a14="http://schemas.microsoft.com/office/drawing/2010/main" val="0"/>
                </a:ext>
              </a:extLst>
            </a:blip>
            <a:srcRect l="9293" t="13737" r="18293" b="12841"/>
            <a:stretch/>
          </p:blipFill>
          <p:spPr bwMode="auto">
            <a:xfrm>
              <a:off x="16421280" y="7859673"/>
              <a:ext cx="5104361" cy="30015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s://miro.medium.com/max/640/1*RyWYR6Uug41qm9Thiqpcug.png"/>
            <p:cNvPicPr>
              <a:picLocks noChangeAspect="1" noChangeArrowheads="1"/>
            </p:cNvPicPr>
            <p:nvPr/>
          </p:nvPicPr>
          <p:blipFill rotWithShape="1">
            <a:blip r:embed="rId13">
              <a:extLst>
                <a:ext uri="{28A0092B-C50C-407E-A947-70E740481C1C}">
                  <a14:useLocalDpi xmlns:a14="http://schemas.microsoft.com/office/drawing/2010/main" val="0"/>
                </a:ext>
              </a:extLst>
            </a:blip>
            <a:srcRect l="10755" t="12477" r="15002" b="14920"/>
            <a:stretch/>
          </p:blipFill>
          <p:spPr bwMode="auto">
            <a:xfrm>
              <a:off x="19453959" y="10808131"/>
              <a:ext cx="4968757" cy="2960974"/>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Прямоугольник 20"/>
          <p:cNvSpPr/>
          <p:nvPr/>
        </p:nvSpPr>
        <p:spPr>
          <a:xfrm>
            <a:off x="-398585" y="-539262"/>
            <a:ext cx="25462523" cy="14864862"/>
          </a:xfrm>
          <a:prstGeom prst="rect">
            <a:avLst/>
          </a:prstGeom>
          <a:solidFill>
            <a:schemeClr val="bg2">
              <a:lumMod val="75000"/>
              <a:alpha val="69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nvGrpSpPr>
          <p:cNvPr id="20" name="Группа 19"/>
          <p:cNvGrpSpPr/>
          <p:nvPr/>
        </p:nvGrpSpPr>
        <p:grpSpPr>
          <a:xfrm>
            <a:off x="-1263501" y="0"/>
            <a:ext cx="15316253" cy="11699631"/>
            <a:chOff x="-723096" y="0"/>
            <a:chExt cx="8847921" cy="6871197"/>
          </a:xfrm>
          <a:effectLst>
            <a:glow rad="1778000">
              <a:schemeClr val="tx2">
                <a:lumMod val="25000"/>
                <a:alpha val="40000"/>
              </a:schemeClr>
            </a:glow>
          </a:effectLst>
        </p:grpSpPr>
        <p:grpSp>
          <p:nvGrpSpPr>
            <p:cNvPr id="6" name="Группа 5"/>
            <p:cNvGrpSpPr/>
            <p:nvPr/>
          </p:nvGrpSpPr>
          <p:grpSpPr>
            <a:xfrm>
              <a:off x="-723096" y="0"/>
              <a:ext cx="8832840" cy="6871197"/>
              <a:chOff x="-723096" y="0"/>
              <a:chExt cx="8832840" cy="6871197"/>
            </a:xfrm>
          </p:grpSpPr>
          <p:grpSp>
            <p:nvGrpSpPr>
              <p:cNvPr id="3" name="Группа 2"/>
              <p:cNvGrpSpPr/>
              <p:nvPr/>
            </p:nvGrpSpPr>
            <p:grpSpPr>
              <a:xfrm>
                <a:off x="0" y="0"/>
                <a:ext cx="8109744" cy="6871197"/>
                <a:chOff x="0" y="0"/>
                <a:chExt cx="8109744" cy="6871197"/>
              </a:xfrm>
            </p:grpSpPr>
            <p:sp>
              <p:nvSpPr>
                <p:cNvPr id="234" name="Rectangle"/>
                <p:cNvSpPr/>
                <p:nvPr/>
              </p:nvSpPr>
              <p:spPr>
                <a:xfrm>
                  <a:off x="0" y="0"/>
                  <a:ext cx="8109744" cy="6871197"/>
                </a:xfrm>
                <a:prstGeom prst="rect">
                  <a:avLst/>
                </a:prstGeom>
                <a:solidFill>
                  <a:srgbClr val="82CBF1"/>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2" name="Рисунок 1"/>
                <p:cNvPicPr>
                  <a:picLocks noChangeAspect="1"/>
                </p:cNvPicPr>
                <p:nvPr/>
              </p:nvPicPr>
              <p:blipFill>
                <a:blip r:embed="rId14"/>
                <a:stretch>
                  <a:fillRect/>
                </a:stretch>
              </p:blipFill>
              <p:spPr>
                <a:xfrm>
                  <a:off x="403156" y="2298651"/>
                  <a:ext cx="3651716" cy="4003688"/>
                </a:xfrm>
                <a:prstGeom prst="rect">
                  <a:avLst/>
                </a:prstGeom>
              </p:spPr>
            </p:pic>
          </p:grpSp>
          <p:sp>
            <p:nvSpPr>
              <p:cNvPr id="19" name="Lorem Ipsum is simply dummy text of the printing and typesetting industry. Lorem Ipsum has been the industry's standard dummy text ever since the 1500s"/>
              <p:cNvSpPr txBox="1"/>
              <p:nvPr/>
            </p:nvSpPr>
            <p:spPr>
              <a:xfrm>
                <a:off x="-723096" y="1340528"/>
                <a:ext cx="5512581" cy="57001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10000"/>
                      </a:schemeClr>
                    </a:solidFill>
                    <a:latin typeface="Poppins Medium" charset="0"/>
                    <a:ea typeface="Poppins Medium" charset="0"/>
                    <a:cs typeface="Poppins Medium" charset="0"/>
                  </a:rPr>
                  <a:t>Пусть дана матрица А</a:t>
                </a:r>
                <a:endParaRPr sz="2800" dirty="0">
                  <a:solidFill>
                    <a:schemeClr val="tx2">
                      <a:lumMod val="10000"/>
                    </a:schemeClr>
                  </a:solidFill>
                  <a:latin typeface="Poppins Medium" charset="0"/>
                  <a:ea typeface="Poppins Medium" charset="0"/>
                  <a:cs typeface="Poppins Medium" charset="0"/>
                </a:endParaRPr>
              </a:p>
            </p:txBody>
          </p:sp>
        </p:grpSp>
        <p:pic>
          <p:nvPicPr>
            <p:cNvPr id="1050" name="Picture 26" descr="https://miro.medium.com/max/335/1*P4VgGcZYQl04Jqa4NW9b4A.png"/>
            <p:cNvPicPr>
              <a:picLocks noChangeAspect="1" noChangeArrowheads="1"/>
            </p:cNvPicPr>
            <p:nvPr/>
          </p:nvPicPr>
          <p:blipFill rotWithShape="1">
            <a:blip r:embed="rId15">
              <a:extLst>
                <a:ext uri="{28A0092B-C50C-407E-A947-70E740481C1C}">
                  <a14:useLocalDpi xmlns:a14="http://schemas.microsoft.com/office/drawing/2010/main" val="0"/>
                </a:ext>
              </a:extLst>
            </a:blip>
            <a:srcRect l="10583" t="29787" r="6351" b="32531"/>
            <a:stretch/>
          </p:blipFill>
          <p:spPr bwMode="auto">
            <a:xfrm>
              <a:off x="1469227" y="0"/>
              <a:ext cx="6655598" cy="105706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Группа 13"/>
          <p:cNvGrpSpPr/>
          <p:nvPr/>
        </p:nvGrpSpPr>
        <p:grpSpPr>
          <a:xfrm>
            <a:off x="16274256" y="0"/>
            <a:ext cx="8109744" cy="6871198"/>
            <a:chOff x="16274256" y="0"/>
            <a:chExt cx="8109744" cy="6871198"/>
          </a:xfrm>
        </p:grpSpPr>
        <p:sp>
          <p:nvSpPr>
            <p:cNvPr id="13" name="Прямоугольник 12"/>
            <p:cNvSpPr/>
            <p:nvPr/>
          </p:nvSpPr>
          <p:spPr>
            <a:xfrm>
              <a:off x="16274256" y="0"/>
              <a:ext cx="8109744" cy="687119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028" name="Picture 4" descr="https://miro.medium.com/max/121/1*OUnqg479Fwqy-g_kU-493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0885" y="825536"/>
              <a:ext cx="3674587" cy="14395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215/1*lE0qLizoEA0fT6YUQSzkz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21903" y="3990043"/>
              <a:ext cx="6382894" cy="17070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Группа 14"/>
          <p:cNvGrpSpPr/>
          <p:nvPr/>
        </p:nvGrpSpPr>
        <p:grpSpPr>
          <a:xfrm>
            <a:off x="-90407" y="6837352"/>
            <a:ext cx="8230313" cy="6931753"/>
            <a:chOff x="-90407" y="6837352"/>
            <a:chExt cx="8230313" cy="6931753"/>
          </a:xfrm>
        </p:grpSpPr>
        <p:pic>
          <p:nvPicPr>
            <p:cNvPr id="11" name="Рисунок 10"/>
            <p:cNvPicPr>
              <a:picLocks noChangeAspect="1"/>
            </p:cNvPicPr>
            <p:nvPr/>
          </p:nvPicPr>
          <p:blipFill>
            <a:blip r:embed="rId5"/>
            <a:stretch>
              <a:fillRect/>
            </a:stretch>
          </p:blipFill>
          <p:spPr>
            <a:xfrm>
              <a:off x="-90407" y="6837352"/>
              <a:ext cx="8230313" cy="6931753"/>
            </a:xfrm>
            <a:prstGeom prst="rect">
              <a:avLst/>
            </a:prstGeom>
          </p:spPr>
        </p:pic>
        <p:pic>
          <p:nvPicPr>
            <p:cNvPr id="1034" name="Picture 10" descr="https://miro.medium.com/max/369/0*EWT0glVlwjv1Qrrh.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503" y="9200518"/>
              <a:ext cx="7324537" cy="2259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Группа 16"/>
          <p:cNvGrpSpPr/>
          <p:nvPr/>
        </p:nvGrpSpPr>
        <p:grpSpPr>
          <a:xfrm>
            <a:off x="8109744" y="6871197"/>
            <a:ext cx="8164512" cy="6897908"/>
            <a:chOff x="8109744" y="6871197"/>
            <a:chExt cx="8164512" cy="6897908"/>
          </a:xfrm>
        </p:grpSpPr>
        <p:sp>
          <p:nvSpPr>
            <p:cNvPr id="16" name="Прямоугольник 15"/>
            <p:cNvSpPr/>
            <p:nvPr/>
          </p:nvSpPr>
          <p:spPr>
            <a:xfrm>
              <a:off x="8109744" y="6871197"/>
              <a:ext cx="8164512" cy="689790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036" name="Picture 12" descr="https://miro.medium.com/max/866/1*8CpQG9mcdZ0Io5fe80uu_g.png"/>
            <p:cNvPicPr>
              <a:picLocks noChangeAspect="1" noChangeArrowheads="1"/>
            </p:cNvPicPr>
            <p:nvPr/>
          </p:nvPicPr>
          <p:blipFill rotWithShape="1">
            <a:blip r:embed="rId7">
              <a:extLst>
                <a:ext uri="{28A0092B-C50C-407E-A947-70E740481C1C}">
                  <a14:useLocalDpi xmlns:a14="http://schemas.microsoft.com/office/drawing/2010/main" val="0"/>
                </a:ext>
              </a:extLst>
            </a:blip>
            <a:srcRect t="10012" r="49300"/>
            <a:stretch/>
          </p:blipFill>
          <p:spPr bwMode="auto">
            <a:xfrm>
              <a:off x="8198298" y="7795677"/>
              <a:ext cx="7992959" cy="77791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miro.medium.com/max/866/1*8CpQG9mcdZ0Io5fe80uu_g.png"/>
            <p:cNvPicPr>
              <a:picLocks noChangeAspect="1" noChangeArrowheads="1"/>
            </p:cNvPicPr>
            <p:nvPr/>
          </p:nvPicPr>
          <p:blipFill rotWithShape="1">
            <a:blip r:embed="rId7">
              <a:extLst>
                <a:ext uri="{28A0092B-C50C-407E-A947-70E740481C1C}">
                  <a14:useLocalDpi xmlns:a14="http://schemas.microsoft.com/office/drawing/2010/main" val="0"/>
                </a:ext>
              </a:extLst>
            </a:blip>
            <a:srcRect l="51416" t="19377"/>
            <a:stretch/>
          </p:blipFill>
          <p:spPr bwMode="auto">
            <a:xfrm>
              <a:off x="8198298" y="8872754"/>
              <a:ext cx="7203968" cy="655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miro.medium.com/max/178/1*h2MDyYEUfOVrATG7KTmSr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56512" y="10093885"/>
              <a:ext cx="5887540" cy="3109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Группа 17"/>
          <p:cNvGrpSpPr/>
          <p:nvPr/>
        </p:nvGrpSpPr>
        <p:grpSpPr>
          <a:xfrm>
            <a:off x="16213971" y="6871198"/>
            <a:ext cx="8230313" cy="6931753"/>
            <a:chOff x="16213971" y="6871198"/>
            <a:chExt cx="8230313" cy="6931753"/>
          </a:xfrm>
        </p:grpSpPr>
        <p:pic>
          <p:nvPicPr>
            <p:cNvPr id="10" name="Рисунок 9"/>
            <p:cNvPicPr>
              <a:picLocks noChangeAspect="1"/>
            </p:cNvPicPr>
            <p:nvPr/>
          </p:nvPicPr>
          <p:blipFill>
            <a:blip r:embed="rId5"/>
            <a:stretch>
              <a:fillRect/>
            </a:stretch>
          </p:blipFill>
          <p:spPr>
            <a:xfrm>
              <a:off x="16213971" y="6871198"/>
              <a:ext cx="8230313" cy="6931753"/>
            </a:xfrm>
            <a:prstGeom prst="rect">
              <a:avLst/>
            </a:prstGeom>
          </p:spPr>
        </p:pic>
        <p:pic>
          <p:nvPicPr>
            <p:cNvPr id="1042" name="Picture 18" descr="https://miro.medium.com/max/238/1*bPY-pIqmqNvDPbd8uh1Htw.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21281" y="6954032"/>
              <a:ext cx="3207839" cy="86105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miro.medium.com/max/236/1*2IzF3h3zwH3Yhjb7-dt-Hw.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29473" y="6986180"/>
              <a:ext cx="2886688" cy="80949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miro.medium.com/max/649/1*FlKTGfKGCe7_JKuQaSUTBQ.png"/>
            <p:cNvPicPr>
              <a:picLocks noChangeAspect="1" noChangeArrowheads="1"/>
            </p:cNvPicPr>
            <p:nvPr/>
          </p:nvPicPr>
          <p:blipFill rotWithShape="1">
            <a:blip r:embed="rId11">
              <a:extLst>
                <a:ext uri="{28A0092B-C50C-407E-A947-70E740481C1C}">
                  <a14:useLocalDpi xmlns:a14="http://schemas.microsoft.com/office/drawing/2010/main" val="0"/>
                </a:ext>
              </a:extLst>
            </a:blip>
            <a:srcRect l="9293" t="13737" r="18293" b="12841"/>
            <a:stretch/>
          </p:blipFill>
          <p:spPr bwMode="auto">
            <a:xfrm>
              <a:off x="16421280" y="7859673"/>
              <a:ext cx="5104361" cy="30015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s://miro.medium.com/max/640/1*RyWYR6Uug41qm9Thiqpcug.png"/>
            <p:cNvPicPr>
              <a:picLocks noChangeAspect="1" noChangeArrowheads="1"/>
            </p:cNvPicPr>
            <p:nvPr/>
          </p:nvPicPr>
          <p:blipFill rotWithShape="1">
            <a:blip r:embed="rId12">
              <a:extLst>
                <a:ext uri="{28A0092B-C50C-407E-A947-70E740481C1C}">
                  <a14:useLocalDpi xmlns:a14="http://schemas.microsoft.com/office/drawing/2010/main" val="0"/>
                </a:ext>
              </a:extLst>
            </a:blip>
            <a:srcRect l="10755" t="12477" r="15002" b="14920"/>
            <a:stretch/>
          </p:blipFill>
          <p:spPr bwMode="auto">
            <a:xfrm>
              <a:off x="19453959" y="10808131"/>
              <a:ext cx="4968757" cy="29609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Группа 19"/>
          <p:cNvGrpSpPr/>
          <p:nvPr/>
        </p:nvGrpSpPr>
        <p:grpSpPr>
          <a:xfrm>
            <a:off x="-723096" y="0"/>
            <a:ext cx="8847921" cy="6871197"/>
            <a:chOff x="-723096" y="0"/>
            <a:chExt cx="8847921" cy="6871197"/>
          </a:xfrm>
        </p:grpSpPr>
        <p:grpSp>
          <p:nvGrpSpPr>
            <p:cNvPr id="6" name="Группа 5"/>
            <p:cNvGrpSpPr/>
            <p:nvPr/>
          </p:nvGrpSpPr>
          <p:grpSpPr>
            <a:xfrm>
              <a:off x="-723096" y="0"/>
              <a:ext cx="8832840" cy="6871197"/>
              <a:chOff x="-723096" y="0"/>
              <a:chExt cx="8832840" cy="6871197"/>
            </a:xfrm>
          </p:grpSpPr>
          <p:grpSp>
            <p:nvGrpSpPr>
              <p:cNvPr id="3" name="Группа 2"/>
              <p:cNvGrpSpPr/>
              <p:nvPr/>
            </p:nvGrpSpPr>
            <p:grpSpPr>
              <a:xfrm>
                <a:off x="0" y="0"/>
                <a:ext cx="8109744" cy="6871197"/>
                <a:chOff x="0" y="0"/>
                <a:chExt cx="8109744" cy="6871197"/>
              </a:xfrm>
            </p:grpSpPr>
            <p:sp>
              <p:nvSpPr>
                <p:cNvPr id="234" name="Rectangle"/>
                <p:cNvSpPr/>
                <p:nvPr/>
              </p:nvSpPr>
              <p:spPr>
                <a:xfrm>
                  <a:off x="0" y="0"/>
                  <a:ext cx="8109744" cy="6871197"/>
                </a:xfrm>
                <a:prstGeom prst="rect">
                  <a:avLst/>
                </a:prstGeom>
                <a:solidFill>
                  <a:srgbClr val="82CBF1"/>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2" name="Рисунок 1"/>
                <p:cNvPicPr>
                  <a:picLocks noChangeAspect="1"/>
                </p:cNvPicPr>
                <p:nvPr/>
              </p:nvPicPr>
              <p:blipFill>
                <a:blip r:embed="rId13"/>
                <a:stretch>
                  <a:fillRect/>
                </a:stretch>
              </p:blipFill>
              <p:spPr>
                <a:xfrm>
                  <a:off x="403156" y="2298651"/>
                  <a:ext cx="3651716" cy="4003688"/>
                </a:xfrm>
                <a:prstGeom prst="rect">
                  <a:avLst/>
                </a:prstGeom>
              </p:spPr>
            </p:pic>
          </p:grpSp>
          <p:sp>
            <p:nvSpPr>
              <p:cNvPr id="19" name="Lorem Ipsum is simply dummy text of the printing and typesetting industry. Lorem Ipsum has been the industry's standard dummy text ever since the 1500s"/>
              <p:cNvSpPr txBox="1"/>
              <p:nvPr/>
            </p:nvSpPr>
            <p:spPr>
              <a:xfrm>
                <a:off x="-723096" y="1340528"/>
                <a:ext cx="5512581" cy="57001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10000"/>
                      </a:schemeClr>
                    </a:solidFill>
                    <a:latin typeface="Poppins Medium" charset="0"/>
                    <a:ea typeface="Poppins Medium" charset="0"/>
                    <a:cs typeface="Poppins Medium" charset="0"/>
                  </a:rPr>
                  <a:t>Пусть дана матрица А</a:t>
                </a:r>
                <a:endParaRPr sz="2800" dirty="0">
                  <a:solidFill>
                    <a:schemeClr val="tx2">
                      <a:lumMod val="10000"/>
                    </a:schemeClr>
                  </a:solidFill>
                  <a:latin typeface="Poppins Medium" charset="0"/>
                  <a:ea typeface="Poppins Medium" charset="0"/>
                  <a:cs typeface="Poppins Medium" charset="0"/>
                </a:endParaRPr>
              </a:p>
            </p:txBody>
          </p:sp>
        </p:grpSp>
        <p:pic>
          <p:nvPicPr>
            <p:cNvPr id="1050" name="Picture 26" descr="https://miro.medium.com/max/335/1*P4VgGcZYQl04Jqa4NW9b4A.png"/>
            <p:cNvPicPr>
              <a:picLocks noChangeAspect="1" noChangeArrowheads="1"/>
            </p:cNvPicPr>
            <p:nvPr/>
          </p:nvPicPr>
          <p:blipFill rotWithShape="1">
            <a:blip r:embed="rId14">
              <a:extLst>
                <a:ext uri="{28A0092B-C50C-407E-A947-70E740481C1C}">
                  <a14:useLocalDpi xmlns:a14="http://schemas.microsoft.com/office/drawing/2010/main" val="0"/>
                </a:ext>
              </a:extLst>
            </a:blip>
            <a:srcRect l="10583" t="29787" r="6351" b="32531"/>
            <a:stretch/>
          </p:blipFill>
          <p:spPr bwMode="auto">
            <a:xfrm>
              <a:off x="1469227" y="0"/>
              <a:ext cx="6655598" cy="1057065"/>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Прямоугольник 30"/>
          <p:cNvSpPr/>
          <p:nvPr/>
        </p:nvSpPr>
        <p:spPr>
          <a:xfrm>
            <a:off x="-398585" y="-539262"/>
            <a:ext cx="25462523" cy="14864862"/>
          </a:xfrm>
          <a:prstGeom prst="rect">
            <a:avLst/>
          </a:prstGeom>
          <a:solidFill>
            <a:schemeClr val="bg2">
              <a:lumMod val="75000"/>
              <a:alpha val="69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nvGrpSpPr>
          <p:cNvPr id="12" name="Группа 11"/>
          <p:cNvGrpSpPr/>
          <p:nvPr/>
        </p:nvGrpSpPr>
        <p:grpSpPr>
          <a:xfrm>
            <a:off x="4498681" y="-32878"/>
            <a:ext cx="15710849" cy="12553123"/>
            <a:chOff x="8109744" y="0"/>
            <a:chExt cx="8164512" cy="6871198"/>
          </a:xfrm>
          <a:effectLst>
            <a:glow rad="1409700">
              <a:schemeClr val="bg2">
                <a:lumMod val="75000"/>
                <a:alpha val="76000"/>
              </a:schemeClr>
            </a:glow>
          </a:effectLst>
        </p:grpSpPr>
        <p:sp>
          <p:nvSpPr>
            <p:cNvPr id="9" name="Прямоугольник 8"/>
            <p:cNvSpPr/>
            <p:nvPr/>
          </p:nvSpPr>
          <p:spPr>
            <a:xfrm>
              <a:off x="8109744" y="0"/>
              <a:ext cx="8164512" cy="6871198"/>
            </a:xfrm>
            <a:prstGeom prst="rect">
              <a:avLst/>
            </a:prstGeom>
            <a:solidFill>
              <a:srgbClr val="FFFFFF"/>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43" name="Lorem Ipsum is simply dummy text of the printing and typesetting industry. Lorem Ipsum has been the industry's standard dummy text ever since the 1500s"/>
            <p:cNvSpPr txBox="1"/>
            <p:nvPr/>
          </p:nvSpPr>
          <p:spPr>
            <a:xfrm>
              <a:off x="9451188" y="423900"/>
              <a:ext cx="5512581" cy="57001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50000"/>
                    </a:schemeClr>
                  </a:solidFill>
                  <a:latin typeface="Poppins Medium" charset="0"/>
                  <a:ea typeface="Poppins Medium" charset="0"/>
                  <a:cs typeface="Poppins Medium" charset="0"/>
                </a:rPr>
                <a:t>Находим матрицу</a:t>
              </a:r>
              <a:r>
                <a:rPr lang="en-US" sz="2800" dirty="0" smtClean="0">
                  <a:solidFill>
                    <a:schemeClr val="tx2">
                      <a:lumMod val="50000"/>
                    </a:schemeClr>
                  </a:solidFill>
                  <a:latin typeface="Poppins Medium" charset="0"/>
                  <a:ea typeface="Poppins Medium" charset="0"/>
                  <a:cs typeface="Poppins Medium" charset="0"/>
                </a:rPr>
                <a:t> U</a:t>
              </a:r>
              <a:r>
                <a:rPr lang="ru-RU" sz="2800" dirty="0" smtClean="0">
                  <a:solidFill>
                    <a:schemeClr val="tx2">
                      <a:lumMod val="50000"/>
                    </a:schemeClr>
                  </a:solidFill>
                  <a:latin typeface="Poppins Medium" charset="0"/>
                  <a:ea typeface="Poppins Medium" charset="0"/>
                  <a:cs typeface="Poppins Medium" charset="0"/>
                </a:rPr>
                <a:t> </a:t>
              </a:r>
              <a:endParaRPr sz="2800" dirty="0">
                <a:solidFill>
                  <a:schemeClr val="tx2">
                    <a:lumMod val="50000"/>
                  </a:schemeClr>
                </a:solidFill>
                <a:latin typeface="Poppins Medium" charset="0"/>
                <a:ea typeface="Poppins Medium" charset="0"/>
                <a:cs typeface="Poppins Medium" charset="0"/>
              </a:endParaRPr>
            </a:p>
          </p:txBody>
        </p:sp>
        <p:pic>
          <p:nvPicPr>
            <p:cNvPr id="7" name="Рисунок 6"/>
            <p:cNvPicPr>
              <a:picLocks noChangeAspect="1"/>
            </p:cNvPicPr>
            <p:nvPr/>
          </p:nvPicPr>
          <p:blipFill>
            <a:blip r:embed="rId15"/>
            <a:stretch>
              <a:fillRect/>
            </a:stretch>
          </p:blipFill>
          <p:spPr>
            <a:xfrm>
              <a:off x="8381634" y="2696307"/>
              <a:ext cx="7562618" cy="1927726"/>
            </a:xfrm>
            <a:prstGeom prst="rect">
              <a:avLst/>
            </a:prstGeom>
          </p:spPr>
        </p:pic>
      </p:grpSp>
    </p:spTree>
    <p:extLst>
      <p:ext uri="{BB962C8B-B14F-4D97-AF65-F5344CB8AC3E}">
        <p14:creationId xmlns:p14="http://schemas.microsoft.com/office/powerpoint/2010/main" val="426322267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Группа 11"/>
          <p:cNvGrpSpPr/>
          <p:nvPr/>
        </p:nvGrpSpPr>
        <p:grpSpPr>
          <a:xfrm>
            <a:off x="8109744" y="0"/>
            <a:ext cx="8164512" cy="6871198"/>
            <a:chOff x="8109744" y="0"/>
            <a:chExt cx="8164512" cy="6871198"/>
          </a:xfrm>
        </p:grpSpPr>
        <p:sp>
          <p:nvSpPr>
            <p:cNvPr id="9" name="Прямоугольник 8"/>
            <p:cNvSpPr/>
            <p:nvPr/>
          </p:nvSpPr>
          <p:spPr>
            <a:xfrm>
              <a:off x="8109744" y="0"/>
              <a:ext cx="8164512" cy="6871198"/>
            </a:xfrm>
            <a:prstGeom prst="rect">
              <a:avLst/>
            </a:prstGeom>
            <a:solidFill>
              <a:srgbClr val="FFFFFF"/>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43" name="Lorem Ipsum is simply dummy text of the printing and typesetting industry. Lorem Ipsum has been the industry's standard dummy text ever since the 1500s"/>
            <p:cNvSpPr txBox="1"/>
            <p:nvPr/>
          </p:nvSpPr>
          <p:spPr>
            <a:xfrm>
              <a:off x="9451188" y="423900"/>
              <a:ext cx="5512581" cy="57001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50000"/>
                    </a:schemeClr>
                  </a:solidFill>
                  <a:latin typeface="Poppins Medium" charset="0"/>
                  <a:ea typeface="Poppins Medium" charset="0"/>
                  <a:cs typeface="Poppins Medium" charset="0"/>
                </a:rPr>
                <a:t>Находим матрицу</a:t>
              </a:r>
              <a:r>
                <a:rPr lang="en-US" sz="2800" dirty="0" smtClean="0">
                  <a:solidFill>
                    <a:schemeClr val="tx2">
                      <a:lumMod val="50000"/>
                    </a:schemeClr>
                  </a:solidFill>
                  <a:latin typeface="Poppins Medium" charset="0"/>
                  <a:ea typeface="Poppins Medium" charset="0"/>
                  <a:cs typeface="Poppins Medium" charset="0"/>
                </a:rPr>
                <a:t> U</a:t>
              </a:r>
              <a:r>
                <a:rPr lang="ru-RU" sz="2800" dirty="0" smtClean="0">
                  <a:solidFill>
                    <a:schemeClr val="tx2">
                      <a:lumMod val="50000"/>
                    </a:schemeClr>
                  </a:solidFill>
                  <a:latin typeface="Poppins Medium" charset="0"/>
                  <a:ea typeface="Poppins Medium" charset="0"/>
                  <a:cs typeface="Poppins Medium" charset="0"/>
                </a:rPr>
                <a:t> </a:t>
              </a:r>
              <a:endParaRPr sz="2800" dirty="0">
                <a:solidFill>
                  <a:schemeClr val="tx2">
                    <a:lumMod val="50000"/>
                  </a:schemeClr>
                </a:solidFill>
                <a:latin typeface="Poppins Medium" charset="0"/>
                <a:ea typeface="Poppins Medium" charset="0"/>
                <a:cs typeface="Poppins Medium" charset="0"/>
              </a:endParaRPr>
            </a:p>
          </p:txBody>
        </p:sp>
        <p:pic>
          <p:nvPicPr>
            <p:cNvPr id="7" name="Рисунок 6"/>
            <p:cNvPicPr>
              <a:picLocks noChangeAspect="1"/>
            </p:cNvPicPr>
            <p:nvPr/>
          </p:nvPicPr>
          <p:blipFill>
            <a:blip r:embed="rId3"/>
            <a:stretch>
              <a:fillRect/>
            </a:stretch>
          </p:blipFill>
          <p:spPr>
            <a:xfrm>
              <a:off x="8381634" y="2696307"/>
              <a:ext cx="7562618" cy="1927726"/>
            </a:xfrm>
            <a:prstGeom prst="rect">
              <a:avLst/>
            </a:prstGeom>
          </p:spPr>
        </p:pic>
      </p:grpSp>
      <p:grpSp>
        <p:nvGrpSpPr>
          <p:cNvPr id="15" name="Группа 14"/>
          <p:cNvGrpSpPr/>
          <p:nvPr/>
        </p:nvGrpSpPr>
        <p:grpSpPr>
          <a:xfrm>
            <a:off x="-90407" y="6837352"/>
            <a:ext cx="8230313" cy="6931753"/>
            <a:chOff x="-90407" y="6837352"/>
            <a:chExt cx="8230313" cy="6931753"/>
          </a:xfrm>
        </p:grpSpPr>
        <p:pic>
          <p:nvPicPr>
            <p:cNvPr id="11" name="Рисунок 10"/>
            <p:cNvPicPr>
              <a:picLocks noChangeAspect="1"/>
            </p:cNvPicPr>
            <p:nvPr/>
          </p:nvPicPr>
          <p:blipFill>
            <a:blip r:embed="rId4"/>
            <a:stretch>
              <a:fillRect/>
            </a:stretch>
          </p:blipFill>
          <p:spPr>
            <a:xfrm>
              <a:off x="-90407" y="6837352"/>
              <a:ext cx="8230313" cy="6931753"/>
            </a:xfrm>
            <a:prstGeom prst="rect">
              <a:avLst/>
            </a:prstGeom>
          </p:spPr>
        </p:pic>
        <p:pic>
          <p:nvPicPr>
            <p:cNvPr id="1034" name="Picture 10" descr="https://miro.medium.com/max/369/0*EWT0glVlwjv1Qrrh.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503" y="9200518"/>
              <a:ext cx="7324537" cy="2259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Группа 16"/>
          <p:cNvGrpSpPr/>
          <p:nvPr/>
        </p:nvGrpSpPr>
        <p:grpSpPr>
          <a:xfrm>
            <a:off x="8109744" y="6871197"/>
            <a:ext cx="8164512" cy="6897908"/>
            <a:chOff x="8109744" y="6871197"/>
            <a:chExt cx="8164512" cy="6897908"/>
          </a:xfrm>
        </p:grpSpPr>
        <p:sp>
          <p:nvSpPr>
            <p:cNvPr id="16" name="Прямоугольник 15"/>
            <p:cNvSpPr/>
            <p:nvPr/>
          </p:nvSpPr>
          <p:spPr>
            <a:xfrm>
              <a:off x="8109744" y="6871197"/>
              <a:ext cx="8164512" cy="689790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036" name="Picture 12" descr="https://miro.medium.com/max/866/1*8CpQG9mcdZ0Io5fe80uu_g.png"/>
            <p:cNvPicPr>
              <a:picLocks noChangeAspect="1" noChangeArrowheads="1"/>
            </p:cNvPicPr>
            <p:nvPr/>
          </p:nvPicPr>
          <p:blipFill rotWithShape="1">
            <a:blip r:embed="rId6">
              <a:extLst>
                <a:ext uri="{28A0092B-C50C-407E-A947-70E740481C1C}">
                  <a14:useLocalDpi xmlns:a14="http://schemas.microsoft.com/office/drawing/2010/main" val="0"/>
                </a:ext>
              </a:extLst>
            </a:blip>
            <a:srcRect t="10012" r="49300"/>
            <a:stretch/>
          </p:blipFill>
          <p:spPr bwMode="auto">
            <a:xfrm>
              <a:off x="8198298" y="7795677"/>
              <a:ext cx="7992959" cy="77791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miro.medium.com/max/866/1*8CpQG9mcdZ0Io5fe80uu_g.png"/>
            <p:cNvPicPr>
              <a:picLocks noChangeAspect="1" noChangeArrowheads="1"/>
            </p:cNvPicPr>
            <p:nvPr/>
          </p:nvPicPr>
          <p:blipFill rotWithShape="1">
            <a:blip r:embed="rId6">
              <a:extLst>
                <a:ext uri="{28A0092B-C50C-407E-A947-70E740481C1C}">
                  <a14:useLocalDpi xmlns:a14="http://schemas.microsoft.com/office/drawing/2010/main" val="0"/>
                </a:ext>
              </a:extLst>
            </a:blip>
            <a:srcRect l="51416" t="19377"/>
            <a:stretch/>
          </p:blipFill>
          <p:spPr bwMode="auto">
            <a:xfrm>
              <a:off x="8198298" y="8872754"/>
              <a:ext cx="7203968" cy="655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miro.medium.com/max/178/1*h2MDyYEUfOVrATG7KTmSr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6512" y="10093885"/>
              <a:ext cx="5887540" cy="3109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Группа 17"/>
          <p:cNvGrpSpPr/>
          <p:nvPr/>
        </p:nvGrpSpPr>
        <p:grpSpPr>
          <a:xfrm>
            <a:off x="16213971" y="6871198"/>
            <a:ext cx="8230313" cy="6931753"/>
            <a:chOff x="16213971" y="6871198"/>
            <a:chExt cx="8230313" cy="6931753"/>
          </a:xfrm>
        </p:grpSpPr>
        <p:pic>
          <p:nvPicPr>
            <p:cNvPr id="10" name="Рисунок 9"/>
            <p:cNvPicPr>
              <a:picLocks noChangeAspect="1"/>
            </p:cNvPicPr>
            <p:nvPr/>
          </p:nvPicPr>
          <p:blipFill>
            <a:blip r:embed="rId4"/>
            <a:stretch>
              <a:fillRect/>
            </a:stretch>
          </p:blipFill>
          <p:spPr>
            <a:xfrm>
              <a:off x="16213971" y="6871198"/>
              <a:ext cx="8230313" cy="6931753"/>
            </a:xfrm>
            <a:prstGeom prst="rect">
              <a:avLst/>
            </a:prstGeom>
          </p:spPr>
        </p:pic>
        <p:pic>
          <p:nvPicPr>
            <p:cNvPr id="1042" name="Picture 18" descr="https://miro.medium.com/max/238/1*bPY-pIqmqNvDPbd8uh1Ht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21281" y="6954032"/>
              <a:ext cx="3207839" cy="86105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miro.medium.com/max/236/1*2IzF3h3zwH3Yhjb7-dt-Hw.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29473" y="6986180"/>
              <a:ext cx="2886688" cy="80949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miro.medium.com/max/649/1*FlKTGfKGCe7_JKuQaSUTBQ.png"/>
            <p:cNvPicPr>
              <a:picLocks noChangeAspect="1" noChangeArrowheads="1"/>
            </p:cNvPicPr>
            <p:nvPr/>
          </p:nvPicPr>
          <p:blipFill rotWithShape="1">
            <a:blip r:embed="rId10">
              <a:extLst>
                <a:ext uri="{28A0092B-C50C-407E-A947-70E740481C1C}">
                  <a14:useLocalDpi xmlns:a14="http://schemas.microsoft.com/office/drawing/2010/main" val="0"/>
                </a:ext>
              </a:extLst>
            </a:blip>
            <a:srcRect l="9293" t="13737" r="18293" b="12841"/>
            <a:stretch/>
          </p:blipFill>
          <p:spPr bwMode="auto">
            <a:xfrm>
              <a:off x="16421280" y="7859673"/>
              <a:ext cx="5104361" cy="30015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s://miro.medium.com/max/640/1*RyWYR6Uug41qm9Thiqpcug.png"/>
            <p:cNvPicPr>
              <a:picLocks noChangeAspect="1" noChangeArrowheads="1"/>
            </p:cNvPicPr>
            <p:nvPr/>
          </p:nvPicPr>
          <p:blipFill rotWithShape="1">
            <a:blip r:embed="rId11">
              <a:extLst>
                <a:ext uri="{28A0092B-C50C-407E-A947-70E740481C1C}">
                  <a14:useLocalDpi xmlns:a14="http://schemas.microsoft.com/office/drawing/2010/main" val="0"/>
                </a:ext>
              </a:extLst>
            </a:blip>
            <a:srcRect l="10755" t="12477" r="15002" b="14920"/>
            <a:stretch/>
          </p:blipFill>
          <p:spPr bwMode="auto">
            <a:xfrm>
              <a:off x="19453959" y="10808131"/>
              <a:ext cx="4968757" cy="29609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Группа 19"/>
          <p:cNvGrpSpPr/>
          <p:nvPr/>
        </p:nvGrpSpPr>
        <p:grpSpPr>
          <a:xfrm>
            <a:off x="-723096" y="0"/>
            <a:ext cx="8847921" cy="6871197"/>
            <a:chOff x="-723096" y="0"/>
            <a:chExt cx="8847921" cy="6871197"/>
          </a:xfrm>
        </p:grpSpPr>
        <p:grpSp>
          <p:nvGrpSpPr>
            <p:cNvPr id="6" name="Группа 5"/>
            <p:cNvGrpSpPr/>
            <p:nvPr/>
          </p:nvGrpSpPr>
          <p:grpSpPr>
            <a:xfrm>
              <a:off x="-723096" y="0"/>
              <a:ext cx="8832840" cy="6871197"/>
              <a:chOff x="-723096" y="0"/>
              <a:chExt cx="8832840" cy="6871197"/>
            </a:xfrm>
          </p:grpSpPr>
          <p:grpSp>
            <p:nvGrpSpPr>
              <p:cNvPr id="3" name="Группа 2"/>
              <p:cNvGrpSpPr/>
              <p:nvPr/>
            </p:nvGrpSpPr>
            <p:grpSpPr>
              <a:xfrm>
                <a:off x="0" y="0"/>
                <a:ext cx="8109744" cy="6871197"/>
                <a:chOff x="0" y="0"/>
                <a:chExt cx="8109744" cy="6871197"/>
              </a:xfrm>
            </p:grpSpPr>
            <p:sp>
              <p:nvSpPr>
                <p:cNvPr id="234" name="Rectangle"/>
                <p:cNvSpPr/>
                <p:nvPr/>
              </p:nvSpPr>
              <p:spPr>
                <a:xfrm>
                  <a:off x="0" y="0"/>
                  <a:ext cx="8109744" cy="6871197"/>
                </a:xfrm>
                <a:prstGeom prst="rect">
                  <a:avLst/>
                </a:prstGeom>
                <a:solidFill>
                  <a:srgbClr val="82CBF1"/>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2" name="Рисунок 1"/>
                <p:cNvPicPr>
                  <a:picLocks noChangeAspect="1"/>
                </p:cNvPicPr>
                <p:nvPr/>
              </p:nvPicPr>
              <p:blipFill>
                <a:blip r:embed="rId12"/>
                <a:stretch>
                  <a:fillRect/>
                </a:stretch>
              </p:blipFill>
              <p:spPr>
                <a:xfrm>
                  <a:off x="403156" y="2298651"/>
                  <a:ext cx="3651716" cy="4003688"/>
                </a:xfrm>
                <a:prstGeom prst="rect">
                  <a:avLst/>
                </a:prstGeom>
              </p:spPr>
            </p:pic>
          </p:grpSp>
          <p:sp>
            <p:nvSpPr>
              <p:cNvPr id="19" name="Lorem Ipsum is simply dummy text of the printing and typesetting industry. Lorem Ipsum has been the industry's standard dummy text ever since the 1500s"/>
              <p:cNvSpPr txBox="1"/>
              <p:nvPr/>
            </p:nvSpPr>
            <p:spPr>
              <a:xfrm>
                <a:off x="-723096" y="1340528"/>
                <a:ext cx="5512581" cy="57001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10000"/>
                      </a:schemeClr>
                    </a:solidFill>
                    <a:latin typeface="Poppins Medium" charset="0"/>
                    <a:ea typeface="Poppins Medium" charset="0"/>
                    <a:cs typeface="Poppins Medium" charset="0"/>
                  </a:rPr>
                  <a:t>Пусть дана матрица А</a:t>
                </a:r>
                <a:endParaRPr sz="2800" dirty="0">
                  <a:solidFill>
                    <a:schemeClr val="tx2">
                      <a:lumMod val="10000"/>
                    </a:schemeClr>
                  </a:solidFill>
                  <a:latin typeface="Poppins Medium" charset="0"/>
                  <a:ea typeface="Poppins Medium" charset="0"/>
                  <a:cs typeface="Poppins Medium" charset="0"/>
                </a:endParaRPr>
              </a:p>
            </p:txBody>
          </p:sp>
        </p:grpSp>
        <p:pic>
          <p:nvPicPr>
            <p:cNvPr id="1050" name="Picture 26" descr="https://miro.medium.com/max/335/1*P4VgGcZYQl04Jqa4NW9b4A.png"/>
            <p:cNvPicPr>
              <a:picLocks noChangeAspect="1" noChangeArrowheads="1"/>
            </p:cNvPicPr>
            <p:nvPr/>
          </p:nvPicPr>
          <p:blipFill rotWithShape="1">
            <a:blip r:embed="rId13">
              <a:extLst>
                <a:ext uri="{28A0092B-C50C-407E-A947-70E740481C1C}">
                  <a14:useLocalDpi xmlns:a14="http://schemas.microsoft.com/office/drawing/2010/main" val="0"/>
                </a:ext>
              </a:extLst>
            </a:blip>
            <a:srcRect l="10583" t="29787" r="6351" b="32531"/>
            <a:stretch/>
          </p:blipFill>
          <p:spPr bwMode="auto">
            <a:xfrm>
              <a:off x="1469227" y="0"/>
              <a:ext cx="6655598" cy="1057065"/>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Прямоугольник 30"/>
          <p:cNvSpPr/>
          <p:nvPr/>
        </p:nvSpPr>
        <p:spPr>
          <a:xfrm>
            <a:off x="-398585" y="-515816"/>
            <a:ext cx="25462523" cy="14864862"/>
          </a:xfrm>
          <a:prstGeom prst="rect">
            <a:avLst/>
          </a:prstGeom>
          <a:solidFill>
            <a:schemeClr val="bg2">
              <a:lumMod val="75000"/>
              <a:alpha val="69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nvGrpSpPr>
          <p:cNvPr id="14" name="Группа 13"/>
          <p:cNvGrpSpPr/>
          <p:nvPr/>
        </p:nvGrpSpPr>
        <p:grpSpPr>
          <a:xfrm>
            <a:off x="12159099" y="-1"/>
            <a:ext cx="12224901" cy="11160369"/>
            <a:chOff x="16274256" y="0"/>
            <a:chExt cx="8109744" cy="6871198"/>
          </a:xfrm>
          <a:effectLst>
            <a:glow rad="1663700">
              <a:schemeClr val="bg2">
                <a:lumMod val="75000"/>
                <a:alpha val="67000"/>
              </a:schemeClr>
            </a:glow>
          </a:effectLst>
        </p:grpSpPr>
        <p:sp>
          <p:nvSpPr>
            <p:cNvPr id="13" name="Прямоугольник 12"/>
            <p:cNvSpPr/>
            <p:nvPr/>
          </p:nvSpPr>
          <p:spPr>
            <a:xfrm>
              <a:off x="16274256" y="0"/>
              <a:ext cx="8109744" cy="687119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028" name="Picture 4" descr="https://miro.medium.com/max/121/1*OUnqg479Fwqy-g_kU-493w.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340885" y="825536"/>
              <a:ext cx="3674587" cy="14395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215/1*lE0qLizoEA0fT6YUQSzkzw.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121903" y="3990043"/>
              <a:ext cx="6382894" cy="17070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9243994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Группа 11"/>
          <p:cNvGrpSpPr/>
          <p:nvPr/>
        </p:nvGrpSpPr>
        <p:grpSpPr>
          <a:xfrm>
            <a:off x="8109744" y="0"/>
            <a:ext cx="8164512" cy="6871198"/>
            <a:chOff x="8109744" y="0"/>
            <a:chExt cx="8164512" cy="6871198"/>
          </a:xfrm>
        </p:grpSpPr>
        <p:sp>
          <p:nvSpPr>
            <p:cNvPr id="9" name="Прямоугольник 8"/>
            <p:cNvSpPr/>
            <p:nvPr/>
          </p:nvSpPr>
          <p:spPr>
            <a:xfrm>
              <a:off x="8109744" y="0"/>
              <a:ext cx="8164512" cy="6871198"/>
            </a:xfrm>
            <a:prstGeom prst="rect">
              <a:avLst/>
            </a:prstGeom>
            <a:solidFill>
              <a:srgbClr val="FFFFFF"/>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43" name="Lorem Ipsum is simply dummy text of the printing and typesetting industry. Lorem Ipsum has been the industry's standard dummy text ever since the 1500s"/>
            <p:cNvSpPr txBox="1"/>
            <p:nvPr/>
          </p:nvSpPr>
          <p:spPr>
            <a:xfrm>
              <a:off x="9451188" y="423900"/>
              <a:ext cx="5512581" cy="57001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50000"/>
                    </a:schemeClr>
                  </a:solidFill>
                  <a:latin typeface="Poppins Medium" charset="0"/>
                  <a:ea typeface="Poppins Medium" charset="0"/>
                  <a:cs typeface="Poppins Medium" charset="0"/>
                </a:rPr>
                <a:t>Находим матрицу</a:t>
              </a:r>
              <a:r>
                <a:rPr lang="en-US" sz="2800" dirty="0" smtClean="0">
                  <a:solidFill>
                    <a:schemeClr val="tx2">
                      <a:lumMod val="50000"/>
                    </a:schemeClr>
                  </a:solidFill>
                  <a:latin typeface="Poppins Medium" charset="0"/>
                  <a:ea typeface="Poppins Medium" charset="0"/>
                  <a:cs typeface="Poppins Medium" charset="0"/>
                </a:rPr>
                <a:t> U</a:t>
              </a:r>
              <a:r>
                <a:rPr lang="ru-RU" sz="2800" dirty="0" smtClean="0">
                  <a:solidFill>
                    <a:schemeClr val="tx2">
                      <a:lumMod val="50000"/>
                    </a:schemeClr>
                  </a:solidFill>
                  <a:latin typeface="Poppins Medium" charset="0"/>
                  <a:ea typeface="Poppins Medium" charset="0"/>
                  <a:cs typeface="Poppins Medium" charset="0"/>
                </a:rPr>
                <a:t> </a:t>
              </a:r>
              <a:endParaRPr sz="2800" dirty="0">
                <a:solidFill>
                  <a:schemeClr val="tx2">
                    <a:lumMod val="50000"/>
                  </a:schemeClr>
                </a:solidFill>
                <a:latin typeface="Poppins Medium" charset="0"/>
                <a:ea typeface="Poppins Medium" charset="0"/>
                <a:cs typeface="Poppins Medium" charset="0"/>
              </a:endParaRPr>
            </a:p>
          </p:txBody>
        </p:sp>
        <p:pic>
          <p:nvPicPr>
            <p:cNvPr id="7" name="Рисунок 6"/>
            <p:cNvPicPr>
              <a:picLocks noChangeAspect="1"/>
            </p:cNvPicPr>
            <p:nvPr/>
          </p:nvPicPr>
          <p:blipFill>
            <a:blip r:embed="rId3"/>
            <a:stretch>
              <a:fillRect/>
            </a:stretch>
          </p:blipFill>
          <p:spPr>
            <a:xfrm>
              <a:off x="8381634" y="2696307"/>
              <a:ext cx="7562618" cy="1927726"/>
            </a:xfrm>
            <a:prstGeom prst="rect">
              <a:avLst/>
            </a:prstGeom>
          </p:spPr>
        </p:pic>
      </p:grpSp>
      <p:grpSp>
        <p:nvGrpSpPr>
          <p:cNvPr id="14" name="Группа 13"/>
          <p:cNvGrpSpPr/>
          <p:nvPr/>
        </p:nvGrpSpPr>
        <p:grpSpPr>
          <a:xfrm>
            <a:off x="16274256" y="0"/>
            <a:ext cx="8109744" cy="6871198"/>
            <a:chOff x="16274256" y="0"/>
            <a:chExt cx="8109744" cy="6871198"/>
          </a:xfrm>
        </p:grpSpPr>
        <p:sp>
          <p:nvSpPr>
            <p:cNvPr id="13" name="Прямоугольник 12"/>
            <p:cNvSpPr/>
            <p:nvPr/>
          </p:nvSpPr>
          <p:spPr>
            <a:xfrm>
              <a:off x="16274256" y="0"/>
              <a:ext cx="8109744" cy="687119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028" name="Picture 4" descr="https://miro.medium.com/max/121/1*OUnqg479Fwqy-g_kU-493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40885" y="825536"/>
              <a:ext cx="3674587" cy="14395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215/1*lE0qLizoEA0fT6YUQSzkz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21903" y="3990043"/>
              <a:ext cx="6382894" cy="17070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Группа 16"/>
          <p:cNvGrpSpPr/>
          <p:nvPr/>
        </p:nvGrpSpPr>
        <p:grpSpPr>
          <a:xfrm>
            <a:off x="8109744" y="6871197"/>
            <a:ext cx="8164512" cy="6897908"/>
            <a:chOff x="8109744" y="6871197"/>
            <a:chExt cx="8164512" cy="6897908"/>
          </a:xfrm>
        </p:grpSpPr>
        <p:sp>
          <p:nvSpPr>
            <p:cNvPr id="16" name="Прямоугольник 15"/>
            <p:cNvSpPr/>
            <p:nvPr/>
          </p:nvSpPr>
          <p:spPr>
            <a:xfrm>
              <a:off x="8109744" y="6871197"/>
              <a:ext cx="8164512" cy="6897908"/>
            </a:xfrm>
            <a:prstGeom prst="rect">
              <a:avLst/>
            </a:prstGeom>
            <a:solidFill>
              <a:schemeClr val="tx2">
                <a:lumMod val="75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036" name="Picture 12" descr="https://miro.medium.com/max/866/1*8CpQG9mcdZ0Io5fe80uu_g.png"/>
            <p:cNvPicPr>
              <a:picLocks noChangeAspect="1" noChangeArrowheads="1"/>
            </p:cNvPicPr>
            <p:nvPr/>
          </p:nvPicPr>
          <p:blipFill rotWithShape="1">
            <a:blip r:embed="rId6">
              <a:extLst>
                <a:ext uri="{28A0092B-C50C-407E-A947-70E740481C1C}">
                  <a14:useLocalDpi xmlns:a14="http://schemas.microsoft.com/office/drawing/2010/main" val="0"/>
                </a:ext>
              </a:extLst>
            </a:blip>
            <a:srcRect t="10012" r="49300"/>
            <a:stretch/>
          </p:blipFill>
          <p:spPr bwMode="auto">
            <a:xfrm>
              <a:off x="8198298" y="7795677"/>
              <a:ext cx="7992959" cy="77791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miro.medium.com/max/866/1*8CpQG9mcdZ0Io5fe80uu_g.png"/>
            <p:cNvPicPr>
              <a:picLocks noChangeAspect="1" noChangeArrowheads="1"/>
            </p:cNvPicPr>
            <p:nvPr/>
          </p:nvPicPr>
          <p:blipFill rotWithShape="1">
            <a:blip r:embed="rId6">
              <a:extLst>
                <a:ext uri="{28A0092B-C50C-407E-A947-70E740481C1C}">
                  <a14:useLocalDpi xmlns:a14="http://schemas.microsoft.com/office/drawing/2010/main" val="0"/>
                </a:ext>
              </a:extLst>
            </a:blip>
            <a:srcRect l="51416" t="19377"/>
            <a:stretch/>
          </p:blipFill>
          <p:spPr bwMode="auto">
            <a:xfrm>
              <a:off x="8198298" y="8872754"/>
              <a:ext cx="7203968" cy="655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miro.medium.com/max/178/1*h2MDyYEUfOVrATG7KTmSr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6512" y="10093885"/>
              <a:ext cx="5887540" cy="3109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Группа 17"/>
          <p:cNvGrpSpPr/>
          <p:nvPr/>
        </p:nvGrpSpPr>
        <p:grpSpPr>
          <a:xfrm>
            <a:off x="16213971" y="6871198"/>
            <a:ext cx="8230313" cy="6931753"/>
            <a:chOff x="16213971" y="6871198"/>
            <a:chExt cx="8230313" cy="6931753"/>
          </a:xfrm>
        </p:grpSpPr>
        <p:pic>
          <p:nvPicPr>
            <p:cNvPr id="10" name="Рисунок 9"/>
            <p:cNvPicPr>
              <a:picLocks noChangeAspect="1"/>
            </p:cNvPicPr>
            <p:nvPr/>
          </p:nvPicPr>
          <p:blipFill>
            <a:blip r:embed="rId8"/>
            <a:stretch>
              <a:fillRect/>
            </a:stretch>
          </p:blipFill>
          <p:spPr>
            <a:xfrm>
              <a:off x="16213971" y="6871198"/>
              <a:ext cx="8230313" cy="6931753"/>
            </a:xfrm>
            <a:prstGeom prst="rect">
              <a:avLst/>
            </a:prstGeom>
          </p:spPr>
        </p:pic>
        <p:pic>
          <p:nvPicPr>
            <p:cNvPr id="1042" name="Picture 18" descr="https://miro.medium.com/max/238/1*bPY-pIqmqNvDPbd8uh1Htw.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21281" y="6954032"/>
              <a:ext cx="3207839" cy="86105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miro.medium.com/max/236/1*2IzF3h3zwH3Yhjb7-dt-Hw.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29473" y="6986180"/>
              <a:ext cx="2886688" cy="80949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miro.medium.com/max/649/1*FlKTGfKGCe7_JKuQaSUTBQ.png"/>
            <p:cNvPicPr>
              <a:picLocks noChangeAspect="1" noChangeArrowheads="1"/>
            </p:cNvPicPr>
            <p:nvPr/>
          </p:nvPicPr>
          <p:blipFill rotWithShape="1">
            <a:blip r:embed="rId11">
              <a:extLst>
                <a:ext uri="{28A0092B-C50C-407E-A947-70E740481C1C}">
                  <a14:useLocalDpi xmlns:a14="http://schemas.microsoft.com/office/drawing/2010/main" val="0"/>
                </a:ext>
              </a:extLst>
            </a:blip>
            <a:srcRect l="9293" t="13737" r="18293" b="12841"/>
            <a:stretch/>
          </p:blipFill>
          <p:spPr bwMode="auto">
            <a:xfrm>
              <a:off x="16421280" y="7859673"/>
              <a:ext cx="5104361" cy="30015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s://miro.medium.com/max/640/1*RyWYR6Uug41qm9Thiqpcug.png"/>
            <p:cNvPicPr>
              <a:picLocks noChangeAspect="1" noChangeArrowheads="1"/>
            </p:cNvPicPr>
            <p:nvPr/>
          </p:nvPicPr>
          <p:blipFill rotWithShape="1">
            <a:blip r:embed="rId12">
              <a:extLst>
                <a:ext uri="{28A0092B-C50C-407E-A947-70E740481C1C}">
                  <a14:useLocalDpi xmlns:a14="http://schemas.microsoft.com/office/drawing/2010/main" val="0"/>
                </a:ext>
              </a:extLst>
            </a:blip>
            <a:srcRect l="10755" t="12477" r="15002" b="14920"/>
            <a:stretch/>
          </p:blipFill>
          <p:spPr bwMode="auto">
            <a:xfrm>
              <a:off x="19453959" y="10808131"/>
              <a:ext cx="4968757" cy="29609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Группа 19"/>
          <p:cNvGrpSpPr/>
          <p:nvPr/>
        </p:nvGrpSpPr>
        <p:grpSpPr>
          <a:xfrm>
            <a:off x="-723096" y="0"/>
            <a:ext cx="8847921" cy="6871197"/>
            <a:chOff x="-723096" y="0"/>
            <a:chExt cx="8847921" cy="6871197"/>
          </a:xfrm>
        </p:grpSpPr>
        <p:grpSp>
          <p:nvGrpSpPr>
            <p:cNvPr id="6" name="Группа 5"/>
            <p:cNvGrpSpPr/>
            <p:nvPr/>
          </p:nvGrpSpPr>
          <p:grpSpPr>
            <a:xfrm>
              <a:off x="-723096" y="0"/>
              <a:ext cx="8832840" cy="6871197"/>
              <a:chOff x="-723096" y="0"/>
              <a:chExt cx="8832840" cy="6871197"/>
            </a:xfrm>
          </p:grpSpPr>
          <p:grpSp>
            <p:nvGrpSpPr>
              <p:cNvPr id="3" name="Группа 2"/>
              <p:cNvGrpSpPr/>
              <p:nvPr/>
            </p:nvGrpSpPr>
            <p:grpSpPr>
              <a:xfrm>
                <a:off x="0" y="0"/>
                <a:ext cx="8109744" cy="6871197"/>
                <a:chOff x="0" y="0"/>
                <a:chExt cx="8109744" cy="6871197"/>
              </a:xfrm>
            </p:grpSpPr>
            <p:sp>
              <p:nvSpPr>
                <p:cNvPr id="234" name="Rectangle"/>
                <p:cNvSpPr/>
                <p:nvPr/>
              </p:nvSpPr>
              <p:spPr>
                <a:xfrm>
                  <a:off x="0" y="0"/>
                  <a:ext cx="8109744" cy="6871197"/>
                </a:xfrm>
                <a:prstGeom prst="rect">
                  <a:avLst/>
                </a:prstGeom>
                <a:solidFill>
                  <a:srgbClr val="82CBF1"/>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2" name="Рисунок 1"/>
                <p:cNvPicPr>
                  <a:picLocks noChangeAspect="1"/>
                </p:cNvPicPr>
                <p:nvPr/>
              </p:nvPicPr>
              <p:blipFill>
                <a:blip r:embed="rId13"/>
                <a:stretch>
                  <a:fillRect/>
                </a:stretch>
              </p:blipFill>
              <p:spPr>
                <a:xfrm>
                  <a:off x="403156" y="2298651"/>
                  <a:ext cx="3651716" cy="4003688"/>
                </a:xfrm>
                <a:prstGeom prst="rect">
                  <a:avLst/>
                </a:prstGeom>
              </p:spPr>
            </p:pic>
          </p:grpSp>
          <p:sp>
            <p:nvSpPr>
              <p:cNvPr id="19" name="Lorem Ipsum is simply dummy text of the printing and typesetting industry. Lorem Ipsum has been the industry's standard dummy text ever since the 1500s"/>
              <p:cNvSpPr txBox="1"/>
              <p:nvPr/>
            </p:nvSpPr>
            <p:spPr>
              <a:xfrm>
                <a:off x="-723096" y="1340528"/>
                <a:ext cx="5512581" cy="57001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lang="ru-RU" sz="2800" dirty="0" smtClean="0">
                    <a:solidFill>
                      <a:schemeClr val="tx2">
                        <a:lumMod val="10000"/>
                      </a:schemeClr>
                    </a:solidFill>
                    <a:latin typeface="Poppins Medium" charset="0"/>
                    <a:ea typeface="Poppins Medium" charset="0"/>
                    <a:cs typeface="Poppins Medium" charset="0"/>
                  </a:rPr>
                  <a:t>Пусть дана матрица А</a:t>
                </a:r>
                <a:endParaRPr sz="2800" dirty="0">
                  <a:solidFill>
                    <a:schemeClr val="tx2">
                      <a:lumMod val="10000"/>
                    </a:schemeClr>
                  </a:solidFill>
                  <a:latin typeface="Poppins Medium" charset="0"/>
                  <a:ea typeface="Poppins Medium" charset="0"/>
                  <a:cs typeface="Poppins Medium" charset="0"/>
                </a:endParaRPr>
              </a:p>
            </p:txBody>
          </p:sp>
        </p:grpSp>
        <p:pic>
          <p:nvPicPr>
            <p:cNvPr id="1050" name="Picture 26" descr="https://miro.medium.com/max/335/1*P4VgGcZYQl04Jqa4NW9b4A.png"/>
            <p:cNvPicPr>
              <a:picLocks noChangeAspect="1" noChangeArrowheads="1"/>
            </p:cNvPicPr>
            <p:nvPr/>
          </p:nvPicPr>
          <p:blipFill rotWithShape="1">
            <a:blip r:embed="rId14">
              <a:extLst>
                <a:ext uri="{28A0092B-C50C-407E-A947-70E740481C1C}">
                  <a14:useLocalDpi xmlns:a14="http://schemas.microsoft.com/office/drawing/2010/main" val="0"/>
                </a:ext>
              </a:extLst>
            </a:blip>
            <a:srcRect l="10583" t="29787" r="6351" b="32531"/>
            <a:stretch/>
          </p:blipFill>
          <p:spPr bwMode="auto">
            <a:xfrm>
              <a:off x="1469227" y="0"/>
              <a:ext cx="6655598" cy="1057065"/>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Прямоугольник 30"/>
          <p:cNvSpPr/>
          <p:nvPr/>
        </p:nvSpPr>
        <p:spPr>
          <a:xfrm>
            <a:off x="-398585" y="-539262"/>
            <a:ext cx="25462523" cy="14864862"/>
          </a:xfrm>
          <a:prstGeom prst="rect">
            <a:avLst/>
          </a:prstGeom>
          <a:solidFill>
            <a:schemeClr val="bg2">
              <a:lumMod val="75000"/>
              <a:alpha val="69000"/>
            </a:schemeClr>
          </a:solidFill>
          <a:ln w="3175" cap="flat">
            <a:noFill/>
            <a:miter lim="400000"/>
          </a:ln>
          <a:effectLst>
            <a:outerShdw blurRad="254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nvGrpSpPr>
          <p:cNvPr id="15" name="Группа 14"/>
          <p:cNvGrpSpPr/>
          <p:nvPr/>
        </p:nvGrpSpPr>
        <p:grpSpPr>
          <a:xfrm>
            <a:off x="-90407" y="2397594"/>
            <a:ext cx="12915453" cy="11371512"/>
            <a:chOff x="-90407" y="6837352"/>
            <a:chExt cx="8230313" cy="6931753"/>
          </a:xfrm>
          <a:effectLst>
            <a:glow rad="1320800">
              <a:schemeClr val="bg2">
                <a:lumMod val="75000"/>
                <a:alpha val="60000"/>
              </a:schemeClr>
            </a:glow>
          </a:effectLst>
        </p:grpSpPr>
        <p:pic>
          <p:nvPicPr>
            <p:cNvPr id="11" name="Рисунок 10"/>
            <p:cNvPicPr>
              <a:picLocks noChangeAspect="1"/>
            </p:cNvPicPr>
            <p:nvPr/>
          </p:nvPicPr>
          <p:blipFill>
            <a:blip r:embed="rId8"/>
            <a:stretch>
              <a:fillRect/>
            </a:stretch>
          </p:blipFill>
          <p:spPr>
            <a:xfrm>
              <a:off x="-90407" y="6837352"/>
              <a:ext cx="8230313" cy="6931753"/>
            </a:xfrm>
            <a:prstGeom prst="rect">
              <a:avLst/>
            </a:prstGeom>
          </p:spPr>
        </p:pic>
        <p:pic>
          <p:nvPicPr>
            <p:cNvPr id="1034" name="Picture 10" descr="https://miro.medium.com/max/369/0*EWT0glVlwjv1Qrrh.g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4503" y="9200518"/>
              <a:ext cx="7324537" cy="22594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8391667"/>
      </p:ext>
    </p:extLst>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B08605"/>
      </a:dk1>
      <a:lt1>
        <a:srgbClr val="ABADB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Poppins"/>
        <a:ea typeface="Poppins"/>
        <a:cs typeface="Poppins"/>
      </a:majorFont>
      <a:minorFont>
        <a:latin typeface="Poppins"/>
        <a:ea typeface="Poppins"/>
        <a:cs typeface="Poppi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Poppins"/>
        <a:ea typeface="Poppins"/>
        <a:cs typeface="Poppins"/>
      </a:majorFont>
      <a:minorFont>
        <a:latin typeface="Poppins"/>
        <a:ea typeface="Poppins"/>
        <a:cs typeface="Poppi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338</TotalTime>
  <Words>577</Words>
  <Application>Microsoft Office PowerPoint</Application>
  <PresentationFormat>Произвольный</PresentationFormat>
  <Paragraphs>117</Paragraphs>
  <Slides>33</Slides>
  <Notes>6</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33</vt:i4>
      </vt:variant>
    </vt:vector>
  </HeadingPairs>
  <TitlesOfParts>
    <vt:vector size="41" baseType="lpstr">
      <vt:lpstr>Helvetica Light</vt:lpstr>
      <vt:lpstr>Helvetica Neue</vt:lpstr>
      <vt:lpstr>Montserrat Semi Bold</vt:lpstr>
      <vt:lpstr>Poppins</vt:lpstr>
      <vt:lpstr>Poppins Medium</vt:lpstr>
      <vt:lpstr>Poppins SemiBold</vt:lpstr>
      <vt:lpstr>Arial</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Antonina</dc:creator>
  <cp:lastModifiedBy>Antonina</cp:lastModifiedBy>
  <cp:revision>29</cp:revision>
  <dcterms:modified xsi:type="dcterms:W3CDTF">2022-10-12T21:55:54Z</dcterms:modified>
</cp:coreProperties>
</file>